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5" r:id="rId17"/>
    <p:sldId id="277" r:id="rId18"/>
    <p:sldId id="278" r:id="rId19"/>
    <p:sldId id="279" r:id="rId20"/>
    <p:sldId id="276" r:id="rId21"/>
  </p:sldIdLst>
  <p:sldSz cx="9144000" cy="6858000" type="screen4x3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660"/>
  </p:normalViewPr>
  <p:slideViewPr>
    <p:cSldViewPr>
      <p:cViewPr>
        <p:scale>
          <a:sx n="100" d="100"/>
          <a:sy n="100" d="100"/>
        </p:scale>
        <p:origin x="-55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CF144-D1FC-45DD-B24E-5F6759556AE7}" type="datetimeFigureOut">
              <a:rPr lang="cs-CZ" smtClean="0"/>
              <a:t>3.6.2015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22C82-9AF1-4CEB-825D-B7C317AB0A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31918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cs-CZ" dirty="0" smtClean="0"/>
              <a:t>Monitoring  a evaluace období 2007-13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Projekt spolupráce EVAM</a:t>
            </a:r>
          </a:p>
          <a:p>
            <a:r>
              <a:rPr lang="cs-CZ" dirty="0" smtClean="0"/>
              <a:t>Opatření IV.2.1a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696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57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21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34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32969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505200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866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079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810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548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7562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54912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6633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blipFill>
            <a:blip r:embed="rId13"/>
            <a:tile tx="0" ty="0" sx="100000" sy="100000" flip="none" algn="tl"/>
          </a:blip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6197017"/>
            <a:ext cx="3240360" cy="644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072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v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Monitoring a </a:t>
            </a:r>
            <a:r>
              <a:rPr lang="cs-CZ" smtClean="0"/>
              <a:t>evaluace </a:t>
            </a:r>
            <a:br>
              <a:rPr lang="cs-CZ" smtClean="0"/>
            </a:br>
            <a:r>
              <a:rPr lang="cs-CZ" smtClean="0"/>
              <a:t>strategií MAS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Projekt spolupráce EVAM</a:t>
            </a:r>
            <a:br>
              <a:rPr lang="cs-CZ" dirty="0" smtClean="0"/>
            </a:br>
            <a:r>
              <a:rPr lang="cs-CZ" dirty="0" smtClean="0"/>
              <a:t>opatření IV.2.1a</a:t>
            </a:r>
            <a:br>
              <a:rPr lang="cs-CZ" dirty="0" smtClean="0"/>
            </a:br>
            <a:r>
              <a:rPr lang="cs-CZ" dirty="0" smtClean="0"/>
              <a:t>22. </a:t>
            </a:r>
            <a:r>
              <a:rPr lang="cs-CZ" smtClean="0"/>
              <a:t>kolo PRV/LEADER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5671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700" dirty="0" smtClean="0"/>
              <a:t>Počátky</a:t>
            </a:r>
            <a:endParaRPr lang="cs-CZ" sz="1700" dirty="0"/>
          </a:p>
          <a:p>
            <a:pPr lvl="1"/>
            <a:r>
              <a:rPr lang="cs-CZ" sz="1600" dirty="0"/>
              <a:t>vznik jako občanské sdružení v roce 2005</a:t>
            </a:r>
          </a:p>
          <a:p>
            <a:pPr lvl="1"/>
            <a:r>
              <a:rPr lang="cs-CZ" sz="1600" dirty="0" smtClean="0"/>
              <a:t>fungovala </a:t>
            </a:r>
            <a:r>
              <a:rPr lang="cs-CZ" sz="1600" dirty="0"/>
              <a:t>postupem času pouze na dobrovolnické bázi realizací menších tzv. měkkých akcí typu dětských dnů, vánočních setkání apod.</a:t>
            </a:r>
          </a:p>
          <a:p>
            <a:r>
              <a:rPr lang="cs-CZ" sz="1700" dirty="0" smtClean="0"/>
              <a:t>Projekt </a:t>
            </a:r>
            <a:r>
              <a:rPr lang="cs-CZ" sz="1700" dirty="0"/>
              <a:t>„Získáním znalostí k aktivnímu partnerství“ </a:t>
            </a:r>
          </a:p>
          <a:p>
            <a:pPr lvl="1"/>
            <a:r>
              <a:rPr lang="cs-CZ" sz="1600" dirty="0"/>
              <a:t>s</a:t>
            </a:r>
            <a:r>
              <a:rPr lang="cs-CZ" sz="1600" dirty="0" smtClean="0"/>
              <a:t>tabilizace a vyjasnění územní působnosti MAS</a:t>
            </a:r>
          </a:p>
          <a:p>
            <a:pPr lvl="1"/>
            <a:r>
              <a:rPr lang="cs-CZ" sz="1600" dirty="0" smtClean="0"/>
              <a:t>zvýšení povědomí o MAS v regionu i díky realizaci 4 měkkých akcí v rámci tréninkové výzvy</a:t>
            </a:r>
          </a:p>
          <a:p>
            <a:pPr lvl="1"/>
            <a:r>
              <a:rPr lang="cs-CZ" sz="1600" dirty="0" smtClean="0"/>
              <a:t>počátek </a:t>
            </a:r>
            <a:r>
              <a:rPr lang="cs-CZ" sz="1600" dirty="0"/>
              <a:t>mapování potřeb subjektů v regionu </a:t>
            </a:r>
            <a:r>
              <a:rPr lang="cs-CZ" sz="1600" dirty="0" smtClean="0"/>
              <a:t>- </a:t>
            </a:r>
            <a:r>
              <a:rPr lang="cs-CZ" sz="1600" dirty="0"/>
              <a:t>analýza potřeb různých subjektů 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>z </a:t>
            </a:r>
            <a:r>
              <a:rPr lang="cs-CZ" sz="1600" dirty="0"/>
              <a:t>rozličných sektorů, strategické určení priorit</a:t>
            </a:r>
          </a:p>
          <a:p>
            <a:pPr lvl="1"/>
            <a:r>
              <a:rPr lang="cs-CZ" sz="1600" dirty="0"/>
              <a:t>zkušenost s odezvou např. v dotazníkovém šetření je tristní - vypovídací hodnotu mají řízené rozhovory a dotazování přímo v terénu, face-to-face. </a:t>
            </a:r>
          </a:p>
          <a:p>
            <a:pPr lvl="1"/>
            <a:r>
              <a:rPr lang="cs-CZ" sz="1600" dirty="0"/>
              <a:t>karty obce - sociodemografické sekundární údaje statistického rázu, realizované a připravované - srovnání v geograficko-věcném vyjádření - zpracována karta tzv. průměrné obce, karty tak lze porovnat, jak se odchylují od průměru </a:t>
            </a:r>
            <a:r>
              <a:rPr lang="cs-CZ" sz="1600" dirty="0" smtClean="0"/>
              <a:t>MAS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Místní akční skupina Mezilesí, </a:t>
            </a:r>
            <a:r>
              <a:rPr lang="cs-CZ" dirty="0" err="1"/>
              <a:t>z.s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7257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700" dirty="0" smtClean="0"/>
              <a:t>Opatření </a:t>
            </a:r>
            <a:r>
              <a:rPr lang="cs-CZ" sz="1700" dirty="0"/>
              <a:t>III.4.1 - motto: „Bez zájmu a spolupráce to nejde</a:t>
            </a:r>
            <a:r>
              <a:rPr lang="cs-CZ" sz="1700" dirty="0" smtClean="0"/>
              <a:t>“ – příklad špatné praxe</a:t>
            </a:r>
            <a:endParaRPr lang="cs-CZ" sz="1700" dirty="0"/>
          </a:p>
          <a:p>
            <a:pPr lvl="1"/>
            <a:r>
              <a:rPr lang="cs-CZ" sz="1600" dirty="0" smtClean="0"/>
              <a:t>v </a:t>
            </a:r>
            <a:r>
              <a:rPr lang="cs-CZ" sz="1600" dirty="0"/>
              <a:t>rámci projektu vyhlášena tréninková výzva</a:t>
            </a:r>
          </a:p>
          <a:p>
            <a:pPr lvl="1"/>
            <a:r>
              <a:rPr lang="cs-CZ" sz="1600" dirty="0" smtClean="0"/>
              <a:t>alokace 90 000 </a:t>
            </a:r>
            <a:r>
              <a:rPr lang="cs-CZ" sz="1600" dirty="0"/>
              <a:t>Kč</a:t>
            </a:r>
          </a:p>
          <a:p>
            <a:pPr lvl="1"/>
            <a:r>
              <a:rPr lang="cs-CZ" sz="1600" dirty="0" smtClean="0"/>
              <a:t>do </a:t>
            </a:r>
            <a:r>
              <a:rPr lang="cs-CZ" sz="1600" dirty="0"/>
              <a:t>výzvy se nikdo nepřihlásil</a:t>
            </a:r>
          </a:p>
          <a:p>
            <a:pPr lvl="1"/>
            <a:r>
              <a:rPr lang="cs-CZ" sz="1600" dirty="0" smtClean="0"/>
              <a:t>vyhlášena </a:t>
            </a:r>
            <a:r>
              <a:rPr lang="cs-CZ" sz="1600" dirty="0"/>
              <a:t>opakovaná výzva a rozeslána informace o výzvě všem členům</a:t>
            </a:r>
          </a:p>
          <a:p>
            <a:pPr lvl="1"/>
            <a:r>
              <a:rPr lang="cs-CZ" sz="1600" dirty="0" smtClean="0"/>
              <a:t>přihlášeno </a:t>
            </a:r>
            <a:r>
              <a:rPr lang="cs-CZ" sz="1600" dirty="0"/>
              <a:t>7 projektů s požadavky na podporu </a:t>
            </a:r>
            <a:r>
              <a:rPr lang="cs-CZ" sz="1600" dirty="0" smtClean="0"/>
              <a:t>70 000 Kč – na základě rozhodnutí VK a schválení podpořeny </a:t>
            </a:r>
            <a:r>
              <a:rPr lang="cs-CZ" sz="1600" dirty="0"/>
              <a:t>všechny projekty</a:t>
            </a:r>
          </a:p>
          <a:p>
            <a:pPr lvl="1"/>
            <a:r>
              <a:rPr lang="cs-CZ" sz="1600" dirty="0" smtClean="0"/>
              <a:t>v </a:t>
            </a:r>
            <a:r>
              <a:rPr lang="cs-CZ" sz="1600" dirty="0"/>
              <a:t>termínu pro vyúčtování předložena 2 vyúčtování, urgence o vyúčtování – předloženy další 3 vyúčtování, </a:t>
            </a:r>
            <a:r>
              <a:rPr lang="cs-CZ" sz="1600" dirty="0" smtClean="0"/>
              <a:t>druhá </a:t>
            </a:r>
            <a:r>
              <a:rPr lang="cs-CZ" sz="1600" dirty="0"/>
              <a:t>urgence o vyúčtování – předloženo 1 vyúčtování, poslední vyúčtování předloženo po termínu pro předložení vyúčtování na </a:t>
            </a:r>
            <a:r>
              <a:rPr lang="cs-CZ" sz="1600" dirty="0" smtClean="0"/>
              <a:t>SZIF</a:t>
            </a:r>
          </a:p>
          <a:p>
            <a:pPr lvl="1"/>
            <a:r>
              <a:rPr lang="cs-CZ" sz="1600" dirty="0" smtClean="0"/>
              <a:t>projekt nemohl být řádně vyúčtován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Místní akční skupina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Mladoboleslavský </a:t>
            </a:r>
            <a:r>
              <a:rPr lang="cs-CZ" dirty="0"/>
              <a:t>venkov, </a:t>
            </a:r>
            <a:r>
              <a:rPr lang="cs-CZ" dirty="0" err="1"/>
              <a:t>o.s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1786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2200" dirty="0" smtClean="0"/>
              <a:t>Opatření </a:t>
            </a:r>
            <a:r>
              <a:rPr lang="cs-CZ" sz="2200" dirty="0"/>
              <a:t>III.4.1.</a:t>
            </a:r>
          </a:p>
          <a:p>
            <a:r>
              <a:rPr lang="cs-CZ" sz="2200" dirty="0"/>
              <a:t>Klady:</a:t>
            </a:r>
          </a:p>
          <a:p>
            <a:pPr lvl="1"/>
            <a:r>
              <a:rPr lang="cs-CZ" sz="2100" dirty="0" smtClean="0"/>
              <a:t>MAS </a:t>
            </a:r>
            <a:r>
              <a:rPr lang="cs-CZ" sz="2100" dirty="0"/>
              <a:t>se </a:t>
            </a:r>
            <a:r>
              <a:rPr lang="cs-CZ" sz="2100" dirty="0" smtClean="0"/>
              <a:t>dostala </a:t>
            </a:r>
            <a:r>
              <a:rPr lang="cs-CZ" sz="2100" dirty="0"/>
              <a:t>do povědomí obyvatel na území MAS</a:t>
            </a:r>
          </a:p>
          <a:p>
            <a:pPr lvl="1"/>
            <a:r>
              <a:rPr lang="cs-CZ" sz="2100" dirty="0" smtClean="0"/>
              <a:t>vytvořeny nové webové stránky</a:t>
            </a:r>
          </a:p>
          <a:p>
            <a:pPr lvl="1"/>
            <a:r>
              <a:rPr lang="cs-CZ" sz="2100" dirty="0" smtClean="0"/>
              <a:t>vysoká </a:t>
            </a:r>
            <a:r>
              <a:rPr lang="cs-CZ" sz="2100" dirty="0"/>
              <a:t>návštěvnost webu, prezentace akcí v regionu</a:t>
            </a:r>
          </a:p>
          <a:p>
            <a:pPr lvl="1"/>
            <a:r>
              <a:rPr lang="cs-CZ" sz="2100" dirty="0"/>
              <a:t>navázána spolupráce s ostatními MAS</a:t>
            </a:r>
          </a:p>
          <a:p>
            <a:pPr lvl="1"/>
            <a:r>
              <a:rPr lang="cs-CZ" sz="2100" dirty="0"/>
              <a:t>po uskutečnění akcí velký zájem o další </a:t>
            </a:r>
            <a:r>
              <a:rPr lang="cs-CZ" sz="2100" dirty="0" smtClean="0"/>
              <a:t>akce</a:t>
            </a:r>
          </a:p>
          <a:p>
            <a:pPr lvl="1"/>
            <a:r>
              <a:rPr lang="cs-CZ" sz="2100" dirty="0" smtClean="0"/>
              <a:t>získání zkušeností s pořádáním akcí</a:t>
            </a:r>
            <a:endParaRPr lang="cs-CZ" sz="2100" dirty="0"/>
          </a:p>
          <a:p>
            <a:pPr lvl="1"/>
            <a:r>
              <a:rPr lang="cs-CZ" sz="2100" dirty="0"/>
              <a:t>kancelář a výběrová komise si vyzkoušeli práci s administrací projektů</a:t>
            </a:r>
          </a:p>
          <a:p>
            <a:r>
              <a:rPr lang="cs-CZ" sz="2100" dirty="0"/>
              <a:t> </a:t>
            </a:r>
            <a:r>
              <a:rPr lang="cs-CZ" sz="2200" dirty="0"/>
              <a:t>Zápory, </a:t>
            </a:r>
            <a:r>
              <a:rPr lang="cs-CZ" sz="2200" dirty="0" smtClean="0"/>
              <a:t>problémy:</a:t>
            </a:r>
            <a:endParaRPr lang="cs-CZ" sz="2200" dirty="0"/>
          </a:p>
          <a:p>
            <a:pPr lvl="1"/>
            <a:r>
              <a:rPr lang="cs-CZ" sz="2100" dirty="0"/>
              <a:t>rozdílná kvalita prací studentů ČZU při sběru dat v území</a:t>
            </a:r>
          </a:p>
          <a:p>
            <a:pPr lvl="1"/>
            <a:r>
              <a:rPr lang="cs-CZ" sz="2100" dirty="0"/>
              <a:t>zpočátku chyběla metodika, jak psát ISÚ</a:t>
            </a:r>
          </a:p>
          <a:p>
            <a:pPr lvl="1"/>
            <a:r>
              <a:rPr lang="cs-CZ" sz="2100" dirty="0"/>
              <a:t>chybí „návod“, jak má fungovat MAS – co vše je potřeba za dokumenty, vše zdlouhavé a muselo se předělávat</a:t>
            </a:r>
          </a:p>
          <a:p>
            <a:pPr lvl="1"/>
            <a:r>
              <a:rPr lang="cs-CZ" sz="2100" dirty="0"/>
              <a:t>malá propagace tréninkové výzvy</a:t>
            </a:r>
          </a:p>
          <a:p>
            <a:pPr lvl="1"/>
            <a:r>
              <a:rPr lang="cs-CZ" sz="2100" dirty="0"/>
              <a:t>velmi zdlouhavá komunikace se SZIF, dlouhá čekací lhůta na proplacení projektu ze strany SZIF</a:t>
            </a:r>
          </a:p>
          <a:p>
            <a:pPr lvl="1"/>
            <a:r>
              <a:rPr lang="cs-CZ" sz="2100" dirty="0"/>
              <a:t>problém s financemi – počáteční investice a předfinancování projektu</a:t>
            </a:r>
          </a:p>
          <a:p>
            <a:pPr marL="0" indent="0">
              <a:buNone/>
            </a:pPr>
            <a:endParaRPr lang="cs-CZ" sz="2100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MAS PODBRDSKO, </a:t>
            </a:r>
            <a:r>
              <a:rPr lang="cs-CZ" dirty="0" err="1"/>
              <a:t>z.s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479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700" dirty="0"/>
              <a:t>Tréninková výzva 2014</a:t>
            </a:r>
          </a:p>
          <a:p>
            <a:pPr lvl="1"/>
            <a:r>
              <a:rPr lang="cs-CZ" sz="1600" dirty="0"/>
              <a:t>Vyhlášení tréninkové výzvy (30. 11. 2013), alokace 100 000 Kč, 10 000 – 50 000 Kč na projekt</a:t>
            </a:r>
          </a:p>
          <a:p>
            <a:pPr lvl="1"/>
            <a:r>
              <a:rPr lang="cs-CZ" sz="1600" dirty="0"/>
              <a:t>Příjem žádostí 6. 1. 2014, akce realizovány v období 1. 2. 2014 – 2. 5. 2014</a:t>
            </a:r>
          </a:p>
          <a:p>
            <a:pPr lvl="1"/>
            <a:r>
              <a:rPr lang="cs-CZ" sz="1600" dirty="0"/>
              <a:t>Školení žadatelů 9. 12. 2013 – malá účast zájemců</a:t>
            </a:r>
          </a:p>
          <a:p>
            <a:pPr lvl="1"/>
            <a:r>
              <a:rPr lang="cs-CZ" sz="1600" dirty="0"/>
              <a:t>Ustanovení výběrové komise a nastavení kritérií výběru – nastavena bodovací kritéria, jejich výklad a počet bodů (příručka)</a:t>
            </a:r>
          </a:p>
          <a:p>
            <a:pPr lvl="1"/>
            <a:r>
              <a:rPr lang="cs-CZ" sz="1600" dirty="0"/>
              <a:t>Vytvořena strukturovaná žádost vč. seznamu požadovaných příloh</a:t>
            </a:r>
          </a:p>
          <a:p>
            <a:pPr lvl="1"/>
            <a:r>
              <a:rPr lang="cs-CZ" sz="1600" dirty="0"/>
              <a:t>Sestaven etický kodex člena výběrové komise</a:t>
            </a:r>
          </a:p>
          <a:p>
            <a:pPr lvl="1"/>
            <a:r>
              <a:rPr lang="cs-CZ" sz="1600" dirty="0"/>
              <a:t>Po výběru projektů propagace akce</a:t>
            </a:r>
          </a:p>
          <a:p>
            <a:pPr lvl="1"/>
            <a:r>
              <a:rPr lang="cs-CZ" sz="1600" dirty="0"/>
              <a:t>Kontrola při realizaci akce (plnění sjednaných podmínek)</a:t>
            </a:r>
          </a:p>
          <a:p>
            <a:pPr lvl="1"/>
            <a:r>
              <a:rPr lang="cs-CZ" sz="1600" dirty="0"/>
              <a:t>Vyúčtování akce – žádost o proplacení vč. příloh, monitorovací zpráva a fotodokumentace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MAS Polabí, o.p.s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5583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 </a:t>
            </a:r>
            <a:r>
              <a:rPr lang="cs-CZ" sz="3100" dirty="0"/>
              <a:t>Jakou máme představu?</a:t>
            </a:r>
          </a:p>
          <a:p>
            <a:pPr lvl="1"/>
            <a:r>
              <a:rPr lang="cs-CZ" sz="2900" dirty="0" smtClean="0"/>
              <a:t> </a:t>
            </a:r>
            <a:r>
              <a:rPr lang="cs-CZ" sz="2900" dirty="0"/>
              <a:t>MAS shromažďuje v průběhu roku informace:</a:t>
            </a:r>
          </a:p>
          <a:p>
            <a:pPr lvl="2"/>
            <a:r>
              <a:rPr lang="cs-CZ" sz="2900" dirty="0"/>
              <a:t>údaje o jiných projektech, které se uskutečňují na jejím území</a:t>
            </a:r>
          </a:p>
          <a:p>
            <a:pPr lvl="2"/>
            <a:r>
              <a:rPr lang="cs-CZ" sz="2900" dirty="0"/>
              <a:t>počet podaných žádostí pro daná opatření </a:t>
            </a:r>
            <a:r>
              <a:rPr lang="cs-CZ" sz="2900" i="1" dirty="0"/>
              <a:t>(jejich počet by umožnil MAS pružně reagovat na potřeby území)</a:t>
            </a:r>
            <a:endParaRPr lang="cs-CZ" sz="2900" dirty="0"/>
          </a:p>
          <a:p>
            <a:pPr lvl="2"/>
            <a:r>
              <a:rPr lang="cs-CZ" sz="2900" dirty="0"/>
              <a:t>dotazy týkajících se jednotlivých oblastí strategie </a:t>
            </a:r>
            <a:r>
              <a:rPr lang="cs-CZ" sz="2900" i="1" dirty="0"/>
              <a:t>(vzdělání, životní prostředí apod.)</a:t>
            </a:r>
            <a:endParaRPr lang="cs-CZ" sz="2900" dirty="0"/>
          </a:p>
          <a:p>
            <a:pPr lvl="1"/>
            <a:r>
              <a:rPr lang="cs-CZ" sz="2900" dirty="0" smtClean="0"/>
              <a:t> </a:t>
            </a:r>
            <a:r>
              <a:rPr lang="cs-CZ" sz="2900" dirty="0"/>
              <a:t>MAS na konci roku pro účely vyhodnocení shromažďuje následující údaje:</a:t>
            </a:r>
          </a:p>
          <a:p>
            <a:pPr lvl="2"/>
            <a:r>
              <a:rPr lang="cs-CZ" sz="2900" dirty="0"/>
              <a:t>celkový počet realizovaných projektů a poměr mezi zaregistrovanými a úspěšnými projekty</a:t>
            </a:r>
          </a:p>
          <a:p>
            <a:pPr lvl="2"/>
            <a:r>
              <a:rPr lang="cs-CZ" sz="2900" dirty="0"/>
              <a:t>počet potenciálních žadatelů v rámci území MAS a jejich struktura/zaměření</a:t>
            </a:r>
          </a:p>
          <a:p>
            <a:pPr lvl="2"/>
            <a:r>
              <a:rPr lang="cs-CZ" sz="2900" dirty="0"/>
              <a:t>celkový počet podpořených tzv. měkkých akcí</a:t>
            </a:r>
          </a:p>
          <a:p>
            <a:pPr lvl="2"/>
            <a:r>
              <a:rPr lang="cs-CZ" sz="2900" dirty="0"/>
              <a:t>počet nově vytvořených pracovních míst </a:t>
            </a:r>
          </a:p>
          <a:p>
            <a:pPr lvl="2"/>
            <a:r>
              <a:rPr lang="cs-CZ" sz="2900" dirty="0"/>
              <a:t>počet projektů s inovačním přístupem </a:t>
            </a:r>
            <a:r>
              <a:rPr lang="cs-CZ" sz="2900" i="1" dirty="0"/>
              <a:t>(jedná se např. o nový technologický proces balení, nový typ obalu přispívající ke zvýšení jakosti výrobku)</a:t>
            </a:r>
            <a:endParaRPr lang="cs-CZ" sz="2900" dirty="0"/>
          </a:p>
          <a:p>
            <a:pPr lvl="2"/>
            <a:r>
              <a:rPr lang="cs-CZ" sz="2900" dirty="0"/>
              <a:t>počet projektů, které byly zaměřeny na mladé lidi do 30 let</a:t>
            </a:r>
          </a:p>
          <a:p>
            <a:pPr lvl="2"/>
            <a:r>
              <a:rPr lang="cs-CZ" sz="2900" dirty="0"/>
              <a:t>počet projektů zaměřených na ženy</a:t>
            </a:r>
          </a:p>
          <a:p>
            <a:pPr lvl="2"/>
            <a:r>
              <a:rPr lang="cs-CZ" sz="2900" dirty="0"/>
              <a:t>počet projektů se zaměřením na životní prostředí </a:t>
            </a:r>
            <a:r>
              <a:rPr lang="cs-CZ" sz="2900" i="1" dirty="0"/>
              <a:t>(zvýšení počtu zeleně, obnova parků apod.)</a:t>
            </a:r>
            <a:endParaRPr lang="cs-CZ" sz="2900" dirty="0"/>
          </a:p>
          <a:p>
            <a:pPr lvl="2"/>
            <a:r>
              <a:rPr lang="cs-CZ" sz="2900" dirty="0"/>
              <a:t>údaje z účetní </a:t>
            </a:r>
            <a:r>
              <a:rPr lang="cs-CZ" sz="2900" dirty="0" smtClean="0"/>
              <a:t>závěrky</a:t>
            </a:r>
            <a:endParaRPr lang="cs-CZ" sz="29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MAS rozvoj </a:t>
            </a:r>
            <a:r>
              <a:rPr lang="cs-CZ" dirty="0" smtClean="0"/>
              <a:t>Kladenska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Prahy-západ, </a:t>
            </a:r>
            <a:r>
              <a:rPr lang="cs-CZ" dirty="0" err="1"/>
              <a:t>o.s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687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1800" b="1" dirty="0" smtClean="0"/>
              <a:t>Co </a:t>
            </a:r>
            <a:r>
              <a:rPr lang="cs-CZ" sz="1800" b="1" dirty="0"/>
              <a:t>se MAS </a:t>
            </a:r>
            <a:r>
              <a:rPr lang="cs-CZ" sz="1800" b="1" dirty="0" smtClean="0"/>
              <a:t>podařilo</a:t>
            </a:r>
            <a:r>
              <a:rPr lang="cs-CZ" sz="1800" b="1" dirty="0"/>
              <a:t>:</a:t>
            </a:r>
            <a:endParaRPr lang="cs-CZ" sz="1800" dirty="0"/>
          </a:p>
          <a:p>
            <a:pPr lvl="1"/>
            <a:r>
              <a:rPr lang="cs-CZ" sz="1700" dirty="0"/>
              <a:t>Zrealizovat </a:t>
            </a:r>
            <a:r>
              <a:rPr lang="cs-CZ" sz="1700" dirty="0" smtClean="0"/>
              <a:t>velký </a:t>
            </a:r>
            <a:r>
              <a:rPr lang="cs-CZ" sz="1700" dirty="0"/>
              <a:t>počet projektů v území za relativně malé finanční prostředky</a:t>
            </a:r>
          </a:p>
          <a:p>
            <a:pPr lvl="1"/>
            <a:r>
              <a:rPr lang="cs-CZ" sz="1700" dirty="0" err="1"/>
              <a:t>Zadministrovat</a:t>
            </a:r>
            <a:r>
              <a:rPr lang="cs-CZ" sz="1700" dirty="0"/>
              <a:t> finanční prostředky na činnost MAS</a:t>
            </a:r>
          </a:p>
          <a:p>
            <a:pPr lvl="1"/>
            <a:r>
              <a:rPr lang="cs-CZ" sz="1700" dirty="0" smtClean="0"/>
              <a:t>„Zkušené</a:t>
            </a:r>
            <a:r>
              <a:rPr lang="cs-CZ" sz="1700" dirty="0"/>
              <a:t>“ MAS předaly své poznatky dalším MAS v rámci osvojování </a:t>
            </a:r>
            <a:r>
              <a:rPr lang="cs-CZ" sz="1700" dirty="0" smtClean="0"/>
              <a:t>schopností MAS</a:t>
            </a:r>
            <a:br>
              <a:rPr lang="cs-CZ" sz="1700" dirty="0" smtClean="0"/>
            </a:br>
            <a:r>
              <a:rPr lang="cs-CZ" sz="1700" dirty="0" smtClean="0"/>
              <a:t>v </a:t>
            </a:r>
            <a:r>
              <a:rPr lang="cs-CZ" sz="1700" dirty="0"/>
              <a:t>rámci tréninkové </a:t>
            </a:r>
            <a:r>
              <a:rPr lang="cs-CZ" sz="1700" dirty="0" smtClean="0"/>
              <a:t>výzvy - první </a:t>
            </a:r>
            <a:r>
              <a:rPr lang="cs-CZ" sz="1700" dirty="0"/>
              <a:t>zkušenosti s administrací </a:t>
            </a:r>
            <a:r>
              <a:rPr lang="cs-CZ" sz="1700" dirty="0" smtClean="0"/>
              <a:t>projektů </a:t>
            </a:r>
            <a:endParaRPr lang="cs-CZ" sz="1700" dirty="0"/>
          </a:p>
          <a:p>
            <a:pPr lvl="1"/>
            <a:r>
              <a:rPr lang="cs-CZ" sz="1700" dirty="0"/>
              <a:t>Zvýšit informovanost o činnosti MAS</a:t>
            </a:r>
          </a:p>
          <a:p>
            <a:pPr lvl="1"/>
            <a:r>
              <a:rPr lang="cs-CZ" sz="1700" dirty="0"/>
              <a:t>Zajistit další aktivity v území  podle SPL 2007-13 (propagace MAS, regionální značky apod.) </a:t>
            </a:r>
            <a:endParaRPr lang="cs-CZ" sz="1700" dirty="0" smtClean="0"/>
          </a:p>
          <a:p>
            <a:pPr lvl="1"/>
            <a:endParaRPr lang="cs-CZ" sz="1700" dirty="0"/>
          </a:p>
          <a:p>
            <a:pPr lvl="0"/>
            <a:r>
              <a:rPr lang="cs-CZ" sz="1800" b="1" dirty="0" smtClean="0"/>
              <a:t>Co </a:t>
            </a:r>
            <a:r>
              <a:rPr lang="cs-CZ" sz="1800" b="1" dirty="0"/>
              <a:t>se MAS </a:t>
            </a:r>
            <a:r>
              <a:rPr lang="cs-CZ" sz="1800" b="1" dirty="0" smtClean="0"/>
              <a:t>nepodařilo</a:t>
            </a:r>
            <a:r>
              <a:rPr lang="cs-CZ" sz="1800" b="1" dirty="0"/>
              <a:t>: </a:t>
            </a:r>
          </a:p>
          <a:p>
            <a:pPr lvl="1"/>
            <a:r>
              <a:rPr lang="cs-CZ" sz="1700" dirty="0"/>
              <a:t>Každá MAS v rámci SPL </a:t>
            </a:r>
            <a:r>
              <a:rPr lang="cs-CZ" sz="1700" dirty="0" smtClean="0"/>
              <a:t>zpracovala </a:t>
            </a:r>
            <a:r>
              <a:rPr lang="cs-CZ" sz="1700" dirty="0"/>
              <a:t>své monitorovací indikátory (nejednotnost)</a:t>
            </a:r>
          </a:p>
          <a:p>
            <a:pPr lvl="1"/>
            <a:r>
              <a:rPr lang="cs-CZ" sz="1700" dirty="0"/>
              <a:t>Každá MAS </a:t>
            </a:r>
            <a:r>
              <a:rPr lang="cs-CZ" sz="1700" dirty="0" smtClean="0"/>
              <a:t>měla nastaven </a:t>
            </a:r>
            <a:r>
              <a:rPr lang="cs-CZ" sz="1700" dirty="0"/>
              <a:t>svůj monitorovací systém a hodnocení SPL 2007-13 (lidová tvořivost)</a:t>
            </a:r>
          </a:p>
          <a:p>
            <a:pPr lvl="1"/>
            <a:r>
              <a:rPr lang="cs-CZ" sz="1700" dirty="0"/>
              <a:t>V rámci Osvojování schopností nebyli schopni žadatelé o dotaci v rámci tréninkové výzvy doložit i po urgenci vyúčtování akce – špatný příklad </a:t>
            </a:r>
          </a:p>
          <a:p>
            <a:pPr lvl="1"/>
            <a:endParaRPr lang="cs-CZ" sz="1600" dirty="0"/>
          </a:p>
          <a:p>
            <a:pPr marL="457200" lvl="1" indent="0">
              <a:buNone/>
            </a:pPr>
            <a:r>
              <a:rPr lang="cs-CZ" dirty="0" smtClean="0"/>
              <a:t> </a:t>
            </a:r>
            <a:endParaRPr lang="cs-CZ" sz="25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Závěr: shrnutí podkladů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monitorování 2007-13 (1)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483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1700" b="1" dirty="0"/>
              <a:t>Nedostatky a chyby v monitorování a evaluaci SPL </a:t>
            </a:r>
            <a:r>
              <a:rPr lang="cs-CZ" sz="1700" b="1" dirty="0" smtClean="0"/>
              <a:t>2007-13:</a:t>
            </a:r>
            <a:endParaRPr lang="cs-CZ" sz="1700" dirty="0"/>
          </a:p>
          <a:p>
            <a:pPr lvl="1"/>
            <a:r>
              <a:rPr lang="cs-CZ" sz="1600" dirty="0"/>
              <a:t>V rámci hodnocení a monitorování MAS nelze objektivně zhodnotit plnění SPL 2007-13 (nejednotnost nastavení MI a systému monitorování)</a:t>
            </a:r>
          </a:p>
          <a:p>
            <a:pPr lvl="1"/>
            <a:r>
              <a:rPr lang="cs-CZ" sz="1600" dirty="0"/>
              <a:t>Chybí závazná metodika monitorování a evaluace SPL 2007-13 pro MAS zpracovaná oddělením metodiky SZIF  </a:t>
            </a:r>
          </a:p>
          <a:p>
            <a:pPr lvl="1"/>
            <a:r>
              <a:rPr lang="cs-CZ" sz="1600" dirty="0"/>
              <a:t>Proškolení pracovníků MAS k evaluaci SPL 2007-13 poskytovatelem dotace </a:t>
            </a:r>
          </a:p>
          <a:p>
            <a:pPr lvl="1"/>
            <a:endParaRPr lang="cs-CZ" sz="1600" dirty="0"/>
          </a:p>
          <a:p>
            <a:pPr lvl="0"/>
            <a:r>
              <a:rPr lang="cs-CZ" sz="1700" b="1" dirty="0"/>
              <a:t>Náprava chyb a nedostatků</a:t>
            </a:r>
            <a:r>
              <a:rPr lang="cs-CZ" sz="1700" b="1" dirty="0" smtClean="0"/>
              <a:t>:</a:t>
            </a:r>
          </a:p>
          <a:p>
            <a:pPr lvl="1"/>
            <a:r>
              <a:rPr lang="cs-CZ" sz="1600" dirty="0"/>
              <a:t>Metodika pro evaluaci SPL 2007-13 pro MAS včetně proškolení</a:t>
            </a:r>
          </a:p>
          <a:p>
            <a:pPr lvl="1"/>
            <a:r>
              <a:rPr lang="cs-CZ" sz="1600" dirty="0" smtClean="0"/>
              <a:t>Jednotná </a:t>
            </a:r>
            <a:r>
              <a:rPr lang="cs-CZ" sz="1600" dirty="0"/>
              <a:t>metodika monitoringu a evaluace pro období 2014-2020 </a:t>
            </a:r>
            <a:r>
              <a:rPr lang="cs-CZ" sz="1600" dirty="0" smtClean="0"/>
              <a:t>(od </a:t>
            </a:r>
            <a:r>
              <a:rPr lang="cs-CZ" sz="1600" dirty="0"/>
              <a:t>začátku období)</a:t>
            </a:r>
          </a:p>
          <a:p>
            <a:pPr lvl="1"/>
            <a:endParaRPr lang="cs-CZ" sz="1600" dirty="0"/>
          </a:p>
          <a:p>
            <a:pPr marL="457200" lvl="1" indent="0">
              <a:buNone/>
            </a:pPr>
            <a:r>
              <a:rPr lang="cs-CZ" dirty="0" smtClean="0"/>
              <a:t> </a:t>
            </a:r>
            <a:endParaRPr lang="cs-CZ" sz="25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Závěr: shrnutí podkladů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monitorování 2007-13 (2)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2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Klíčové vztahy dokumentů </a:t>
            </a:r>
            <a:r>
              <a:rPr lang="cs-CZ" dirty="0"/>
              <a:t>pro monitorování a hodnocení SCLLD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68" y="1412777"/>
            <a:ext cx="7560000" cy="4759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9711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Schéma procesů monitorování a evaluace SCLLD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0" y="1412776"/>
            <a:ext cx="7560000" cy="47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7796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Schéma vazeb částí SCLLD </a:t>
            </a:r>
            <a:r>
              <a:rPr lang="cs-CZ" smtClean="0"/>
              <a:t>s </a:t>
            </a:r>
            <a:r>
              <a:rPr lang="cs-CZ"/>
              <a:t>ohledem na vymezení ukazatelů</a:t>
            </a: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0" y="1412776"/>
            <a:ext cx="7560000" cy="4799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4119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Opatření IV.1.1.</a:t>
            </a:r>
          </a:p>
          <a:p>
            <a:pPr lvl="1"/>
            <a:r>
              <a:rPr lang="cs-CZ" sz="2400" dirty="0"/>
              <a:t>Přemyslovské střední Čechy o.p.s.</a:t>
            </a:r>
          </a:p>
          <a:p>
            <a:pPr lvl="1"/>
            <a:r>
              <a:rPr lang="cs-CZ" sz="2400" dirty="0"/>
              <a:t>MAS </a:t>
            </a:r>
            <a:r>
              <a:rPr lang="cs-CZ" sz="2400" dirty="0" err="1"/>
              <a:t>Říčansko</a:t>
            </a:r>
            <a:r>
              <a:rPr lang="cs-CZ" sz="2400" dirty="0"/>
              <a:t>, o.p.s.</a:t>
            </a:r>
          </a:p>
          <a:p>
            <a:pPr lvl="1"/>
            <a:r>
              <a:rPr lang="cs-CZ" sz="2400" dirty="0"/>
              <a:t>MAS </a:t>
            </a:r>
            <a:r>
              <a:rPr lang="cs-CZ" sz="2400" dirty="0" err="1"/>
              <a:t>Podlipansko</a:t>
            </a:r>
            <a:r>
              <a:rPr lang="cs-CZ" sz="2400" dirty="0"/>
              <a:t>, o.p.s.</a:t>
            </a:r>
          </a:p>
          <a:p>
            <a:pPr lvl="1"/>
            <a:r>
              <a:rPr lang="cs-CZ" sz="2400" dirty="0"/>
              <a:t>MAS </a:t>
            </a:r>
            <a:r>
              <a:rPr lang="cs-CZ" sz="2400" dirty="0" err="1"/>
              <a:t>Karlštejnsko</a:t>
            </a:r>
            <a:r>
              <a:rPr lang="cs-CZ" sz="2400" dirty="0"/>
              <a:t>, </a:t>
            </a:r>
            <a:r>
              <a:rPr lang="cs-CZ" sz="2400" dirty="0" err="1"/>
              <a:t>o.s</a:t>
            </a:r>
            <a:r>
              <a:rPr lang="cs-CZ" sz="2400" dirty="0"/>
              <a:t>.</a:t>
            </a:r>
          </a:p>
          <a:p>
            <a:pPr lvl="1"/>
            <a:r>
              <a:rPr lang="cs-CZ" sz="2400" dirty="0"/>
              <a:t>Místní akční skupina SVATOJIŘSKÝ LES, </a:t>
            </a:r>
            <a:r>
              <a:rPr lang="cs-CZ" sz="2400" dirty="0" err="1"/>
              <a:t>z.s</a:t>
            </a:r>
            <a:r>
              <a:rPr lang="cs-CZ" sz="2400" dirty="0"/>
              <a:t>.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Spolupracující MAS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82648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Děkujeme Vám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Jaroslava </a:t>
            </a:r>
            <a:r>
              <a:rPr lang="cs-CZ" sz="2000" dirty="0" err="1" smtClean="0"/>
              <a:t>Saifrtová</a:t>
            </a:r>
            <a:endParaRPr lang="cs-CZ" sz="2000" dirty="0" smtClean="0"/>
          </a:p>
          <a:p>
            <a:r>
              <a:rPr lang="cs-CZ" sz="2000" dirty="0" smtClean="0"/>
              <a:t>Přemyslovské </a:t>
            </a:r>
            <a:r>
              <a:rPr lang="cs-CZ" sz="2000" dirty="0" smtClean="0"/>
              <a:t>střední Čechy o.p.s.</a:t>
            </a:r>
          </a:p>
          <a:p>
            <a:r>
              <a:rPr lang="cs-CZ" sz="2000" dirty="0" smtClean="0"/>
              <a:t>Pavel Černý</a:t>
            </a:r>
          </a:p>
          <a:p>
            <a:r>
              <a:rPr lang="cs-CZ" sz="2000" dirty="0" smtClean="0"/>
              <a:t>Místní akční skupina Mezilesí, </a:t>
            </a:r>
            <a:r>
              <a:rPr lang="cs-CZ" sz="2000" dirty="0" err="1" smtClean="0"/>
              <a:t>z.s</a:t>
            </a:r>
            <a:r>
              <a:rPr lang="cs-CZ" sz="2000" dirty="0" smtClean="0"/>
              <a:t>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62449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Opatření III.4.1.</a:t>
            </a:r>
          </a:p>
          <a:p>
            <a:pPr lvl="1"/>
            <a:r>
              <a:rPr lang="cs-CZ" sz="2400" dirty="0"/>
              <a:t>MAS </a:t>
            </a:r>
            <a:r>
              <a:rPr lang="cs-CZ" sz="2400" dirty="0" err="1"/>
              <a:t>Dolnobřežansko</a:t>
            </a:r>
            <a:r>
              <a:rPr lang="cs-CZ" sz="2400" dirty="0"/>
              <a:t> o.p.s.</a:t>
            </a:r>
          </a:p>
          <a:p>
            <a:pPr lvl="1"/>
            <a:r>
              <a:rPr lang="cs-CZ" sz="2400" dirty="0"/>
              <a:t>Místní akční skupina Mezilesí, </a:t>
            </a:r>
            <a:r>
              <a:rPr lang="cs-CZ" sz="2400" dirty="0" err="1"/>
              <a:t>z.s</a:t>
            </a:r>
            <a:r>
              <a:rPr lang="cs-CZ" sz="2400" dirty="0"/>
              <a:t>.</a:t>
            </a:r>
          </a:p>
          <a:p>
            <a:pPr lvl="1"/>
            <a:r>
              <a:rPr lang="cs-CZ" sz="2400" dirty="0"/>
              <a:t>Místní akční skupina Mladoboleslavský venkov, </a:t>
            </a:r>
            <a:r>
              <a:rPr lang="cs-CZ" sz="2400" dirty="0" err="1"/>
              <a:t>o.s</a:t>
            </a:r>
            <a:r>
              <a:rPr lang="cs-CZ" sz="2400" dirty="0"/>
              <a:t>.</a:t>
            </a:r>
          </a:p>
          <a:p>
            <a:pPr lvl="1"/>
            <a:r>
              <a:rPr lang="cs-CZ" sz="2400" dirty="0"/>
              <a:t>MAS PODBRDSKO, </a:t>
            </a:r>
            <a:r>
              <a:rPr lang="cs-CZ" sz="2400" dirty="0" err="1"/>
              <a:t>z.s</a:t>
            </a:r>
            <a:r>
              <a:rPr lang="cs-CZ" sz="2400" dirty="0"/>
              <a:t>.</a:t>
            </a:r>
          </a:p>
          <a:p>
            <a:pPr lvl="1"/>
            <a:r>
              <a:rPr lang="cs-CZ" sz="2400" dirty="0"/>
              <a:t>MAS Polabí, o.p.s.</a:t>
            </a:r>
          </a:p>
          <a:p>
            <a:endParaRPr lang="cs-CZ" dirty="0" smtClean="0"/>
          </a:p>
          <a:p>
            <a:r>
              <a:rPr lang="cs-CZ" dirty="0" smtClean="0"/>
              <a:t> Nová MAS</a:t>
            </a:r>
          </a:p>
          <a:p>
            <a:pPr lvl="1"/>
            <a:r>
              <a:rPr lang="cs-CZ" sz="2400" dirty="0"/>
              <a:t>MAS rozvoj Kladenska a Prahy-západ, </a:t>
            </a:r>
            <a:r>
              <a:rPr lang="cs-CZ" sz="2400" dirty="0" err="1"/>
              <a:t>o.s</a:t>
            </a:r>
            <a:r>
              <a:rPr lang="cs-CZ" sz="2400" dirty="0"/>
              <a:t>.</a:t>
            </a:r>
          </a:p>
          <a:p>
            <a:pPr lvl="1"/>
            <a:endParaRPr lang="cs-CZ" sz="2400" dirty="0"/>
          </a:p>
          <a:p>
            <a:pPr lvl="1"/>
            <a:endParaRPr lang="cs-CZ" sz="2400" dirty="0" smtClean="0"/>
          </a:p>
          <a:p>
            <a:pPr lvl="1"/>
            <a:endParaRPr lang="cs-CZ" sz="2400" dirty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Spolupracující MAS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174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700" dirty="0" smtClean="0"/>
              <a:t>SPL z roku 2008 (79 obcí), aktualizace 2011 (80 obcí)</a:t>
            </a:r>
          </a:p>
          <a:p>
            <a:r>
              <a:rPr lang="cs-CZ" sz="1700" dirty="0" smtClean="0"/>
              <a:t>Název: Obnova země knížat a králů</a:t>
            </a:r>
          </a:p>
          <a:p>
            <a:r>
              <a:rPr lang="cs-CZ" sz="1700" dirty="0"/>
              <a:t>Na opatření IV.1.1 vyčerpáno cca 12,5 mil Kč</a:t>
            </a:r>
          </a:p>
          <a:p>
            <a:r>
              <a:rPr lang="cs-CZ" sz="1700" dirty="0" smtClean="0"/>
              <a:t>Na </a:t>
            </a:r>
            <a:r>
              <a:rPr lang="cs-CZ" sz="1700" dirty="0"/>
              <a:t>opatření IV.1.2 vyčerpáno přes 67 mil. Kč</a:t>
            </a:r>
          </a:p>
          <a:p>
            <a:r>
              <a:rPr lang="cs-CZ" sz="1700" dirty="0" smtClean="0"/>
              <a:t>Celkem </a:t>
            </a:r>
            <a:r>
              <a:rPr lang="cs-CZ" sz="1700" dirty="0"/>
              <a:t>12 </a:t>
            </a:r>
            <a:r>
              <a:rPr lang="cs-CZ" sz="1700" dirty="0" smtClean="0"/>
              <a:t>výzev, 5 </a:t>
            </a:r>
            <a:r>
              <a:rPr lang="cs-CZ" sz="1700" dirty="0" err="1" smtClean="0"/>
              <a:t>fichí</a:t>
            </a:r>
            <a:endParaRPr lang="cs-CZ" sz="1700" dirty="0"/>
          </a:p>
          <a:p>
            <a:pPr lvl="1"/>
            <a:r>
              <a:rPr lang="cs-CZ" sz="1600" dirty="0"/>
              <a:t>Podáno 388 žádostí (pokrytí 72,5 % území)</a:t>
            </a:r>
          </a:p>
          <a:p>
            <a:pPr lvl="1"/>
            <a:r>
              <a:rPr lang="cs-CZ" sz="1600" dirty="0"/>
              <a:t>VK vybrala 216 žádostí</a:t>
            </a:r>
          </a:p>
          <a:p>
            <a:pPr lvl="1"/>
            <a:r>
              <a:rPr lang="cs-CZ" sz="1600" dirty="0"/>
              <a:t>Schváleno </a:t>
            </a:r>
            <a:r>
              <a:rPr lang="cs-CZ" sz="1600" dirty="0" err="1"/>
              <a:t>SZIFem</a:t>
            </a:r>
            <a:r>
              <a:rPr lang="cs-CZ" sz="1600" dirty="0"/>
              <a:t> 201 žádostí</a:t>
            </a:r>
          </a:p>
          <a:p>
            <a:pPr lvl="1"/>
            <a:r>
              <a:rPr lang="cs-CZ" sz="1600" dirty="0"/>
              <a:t>Realizováno 198 projektů (pokrytí 67,5 % území</a:t>
            </a:r>
            <a:r>
              <a:rPr lang="cs-CZ" sz="1600" dirty="0" smtClean="0"/>
              <a:t>)</a:t>
            </a:r>
            <a:endParaRPr lang="cs-CZ" sz="1600" dirty="0"/>
          </a:p>
          <a:p>
            <a:pPr lvl="1"/>
            <a:r>
              <a:rPr lang="cs-CZ" sz="1600" dirty="0" smtClean="0"/>
              <a:t>F </a:t>
            </a:r>
            <a:r>
              <a:rPr lang="cs-CZ" sz="1600" dirty="0"/>
              <a:t>1 – Obnova o rozvoj </a:t>
            </a:r>
            <a:r>
              <a:rPr lang="cs-CZ" sz="1600" dirty="0" smtClean="0"/>
              <a:t>vesnic (opatření </a:t>
            </a:r>
            <a:r>
              <a:rPr lang="cs-CZ" sz="1600" dirty="0"/>
              <a:t>III.2.1.1</a:t>
            </a:r>
            <a:r>
              <a:rPr lang="cs-CZ" sz="1600" dirty="0" smtClean="0"/>
              <a:t>.) – 47 projektů realizováno</a:t>
            </a:r>
            <a:endParaRPr lang="cs-CZ" sz="1600" dirty="0"/>
          </a:p>
          <a:p>
            <a:pPr lvl="1"/>
            <a:r>
              <a:rPr lang="cs-CZ" sz="1600" dirty="0" smtClean="0"/>
              <a:t>F </a:t>
            </a:r>
            <a:r>
              <a:rPr lang="cs-CZ" sz="1600" dirty="0"/>
              <a:t>2 – Občanské vybavení a </a:t>
            </a:r>
            <a:r>
              <a:rPr lang="cs-CZ" sz="1600" dirty="0" smtClean="0"/>
              <a:t>služby (opatření </a:t>
            </a:r>
            <a:r>
              <a:rPr lang="cs-CZ" sz="1600" dirty="0"/>
              <a:t>III.2.1.2</a:t>
            </a:r>
            <a:r>
              <a:rPr lang="cs-CZ" sz="1600" dirty="0" smtClean="0"/>
              <a:t>.) – 78 projektů</a:t>
            </a:r>
            <a:endParaRPr lang="cs-CZ" sz="1600" dirty="0"/>
          </a:p>
          <a:p>
            <a:pPr lvl="1"/>
            <a:r>
              <a:rPr lang="cs-CZ" sz="1600" dirty="0" smtClean="0"/>
              <a:t>F </a:t>
            </a:r>
            <a:r>
              <a:rPr lang="cs-CZ" sz="1600" dirty="0"/>
              <a:t>3 – Ochrana a rozvoj kult. dědictví </a:t>
            </a:r>
            <a:r>
              <a:rPr lang="cs-CZ" sz="1600" dirty="0" smtClean="0"/>
              <a:t>venkova (opatření </a:t>
            </a:r>
            <a:r>
              <a:rPr lang="cs-CZ" sz="1600" dirty="0"/>
              <a:t>III.2.2</a:t>
            </a:r>
            <a:r>
              <a:rPr lang="cs-CZ" sz="1600" dirty="0" smtClean="0"/>
              <a:t>.) – 61 projektů</a:t>
            </a:r>
          </a:p>
          <a:p>
            <a:pPr lvl="1"/>
            <a:r>
              <a:rPr lang="cs-CZ" sz="1600" dirty="0" smtClean="0"/>
              <a:t>F </a:t>
            </a:r>
            <a:r>
              <a:rPr lang="cs-CZ" sz="1600" dirty="0"/>
              <a:t>4 – Podpora cestovního </a:t>
            </a:r>
            <a:r>
              <a:rPr lang="cs-CZ" sz="1600" dirty="0" smtClean="0"/>
              <a:t>ruchu (opatření III.1.3.2.) – 8 projektů</a:t>
            </a:r>
            <a:endParaRPr lang="cs-CZ" sz="1600" dirty="0"/>
          </a:p>
          <a:p>
            <a:pPr lvl="1"/>
            <a:r>
              <a:rPr lang="cs-CZ" sz="1600" dirty="0" smtClean="0"/>
              <a:t>F </a:t>
            </a:r>
            <a:r>
              <a:rPr lang="cs-CZ" sz="1600" dirty="0"/>
              <a:t>5 – Podpora cestovního ruchu </a:t>
            </a:r>
            <a:r>
              <a:rPr lang="cs-CZ" sz="1600" dirty="0" smtClean="0"/>
              <a:t>– turistika (opatření </a:t>
            </a:r>
            <a:r>
              <a:rPr lang="cs-CZ" sz="1600" dirty="0"/>
              <a:t>III.1.3.1</a:t>
            </a:r>
            <a:r>
              <a:rPr lang="cs-CZ" sz="1600" dirty="0" smtClean="0"/>
              <a:t>.) – 4 projekty</a:t>
            </a:r>
            <a:endParaRPr lang="cs-CZ" sz="1600" dirty="0"/>
          </a:p>
          <a:p>
            <a:pPr lvl="1"/>
            <a:r>
              <a:rPr lang="cs-CZ" sz="1600" dirty="0" smtClean="0"/>
              <a:t>Indikátory z roku 2008, aktualizace v roce 2011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Přemyslovské střední Čechy o.p.s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4525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/>
            <a:r>
              <a:rPr lang="cs-CZ" altLang="cs-CZ" sz="1700" dirty="0" smtClean="0"/>
              <a:t> Celkem </a:t>
            </a:r>
            <a:r>
              <a:rPr lang="cs-CZ" altLang="cs-CZ" sz="1700" dirty="0"/>
              <a:t>vyhlášených výzev za období 2007-2014: 13</a:t>
            </a:r>
          </a:p>
          <a:p>
            <a:pPr marL="0" indent="0"/>
            <a:r>
              <a:rPr lang="cs-CZ" altLang="cs-CZ" sz="1700" dirty="0" smtClean="0"/>
              <a:t> Celkem </a:t>
            </a:r>
            <a:r>
              <a:rPr lang="cs-CZ" altLang="cs-CZ" sz="1700" dirty="0"/>
              <a:t>přijatých projektů: 205 za cca 141 mil</a:t>
            </a:r>
            <a:r>
              <a:rPr lang="cs-CZ" altLang="cs-CZ" sz="1700" dirty="0" smtClean="0"/>
              <a:t>. Kč</a:t>
            </a:r>
            <a:endParaRPr lang="cs-CZ" altLang="cs-CZ" sz="1700" dirty="0"/>
          </a:p>
          <a:p>
            <a:pPr marL="0" indent="0"/>
            <a:r>
              <a:rPr lang="cs-CZ" altLang="cs-CZ" sz="1700" dirty="0" smtClean="0">
                <a:ea typeface="Verdana" pitchFamily="34" charset="0"/>
                <a:cs typeface="Verdana" pitchFamily="34" charset="0"/>
              </a:rPr>
              <a:t> Podpořených </a:t>
            </a:r>
            <a:r>
              <a:rPr lang="cs-CZ" altLang="cs-CZ" sz="1700" dirty="0">
                <a:ea typeface="Verdana" pitchFamily="34" charset="0"/>
                <a:cs typeface="Verdana" pitchFamily="34" charset="0"/>
              </a:rPr>
              <a:t>projektů 99 za cca 46 mil </a:t>
            </a:r>
            <a:r>
              <a:rPr lang="cs-CZ" altLang="cs-CZ" sz="1700" dirty="0" smtClean="0">
                <a:ea typeface="Verdana" pitchFamily="34" charset="0"/>
                <a:cs typeface="Verdana" pitchFamily="34" charset="0"/>
              </a:rPr>
              <a:t>Kč, 7 čeká na proplacení</a:t>
            </a:r>
          </a:p>
          <a:p>
            <a:pPr marL="0" indent="0"/>
            <a:r>
              <a:rPr lang="cs-CZ" altLang="cs-CZ" sz="1700" dirty="0" smtClean="0">
                <a:ea typeface="Verdana" pitchFamily="34" charset="0"/>
                <a:cs typeface="Verdana" pitchFamily="34" charset="0"/>
              </a:rPr>
              <a:t> </a:t>
            </a:r>
            <a:r>
              <a:rPr lang="cs-CZ" altLang="cs-CZ" sz="1700" dirty="0" err="1" smtClean="0">
                <a:ea typeface="Verdana" pitchFamily="34" charset="0"/>
                <a:cs typeface="Verdana" pitchFamily="34" charset="0"/>
              </a:rPr>
              <a:t>Fiche</a:t>
            </a:r>
            <a:endParaRPr lang="cs-CZ" altLang="cs-CZ" sz="1700" dirty="0">
              <a:ea typeface="Verdana" pitchFamily="34" charset="0"/>
              <a:cs typeface="Verdana" pitchFamily="34" charset="0"/>
            </a:endParaRPr>
          </a:p>
          <a:p>
            <a:pPr marL="400050" lvl="1" indent="0"/>
            <a:r>
              <a:rPr lang="cs-CZ" altLang="cs-CZ" sz="1600" dirty="0">
                <a:ea typeface="Verdana" pitchFamily="34" charset="0"/>
                <a:cs typeface="Verdana" pitchFamily="34" charset="0"/>
              </a:rPr>
              <a:t> Cestovní ruch – naučné stezky, rozhledny</a:t>
            </a:r>
          </a:p>
          <a:p>
            <a:pPr marL="400050" lvl="1" indent="0"/>
            <a:r>
              <a:rPr lang="cs-CZ" altLang="cs-CZ" sz="1600" dirty="0">
                <a:ea typeface="Verdana" pitchFamily="34" charset="0"/>
                <a:cs typeface="Verdana" pitchFamily="34" charset="0"/>
              </a:rPr>
              <a:t> Cestovní ruch – ubytování a sport</a:t>
            </a:r>
          </a:p>
          <a:p>
            <a:pPr marL="400050" lvl="1" indent="0"/>
            <a:r>
              <a:rPr lang="cs-CZ" altLang="cs-CZ" sz="1600" dirty="0">
                <a:ea typeface="Verdana" pitchFamily="34" charset="0"/>
                <a:cs typeface="Verdana" pitchFamily="34" charset="0"/>
              </a:rPr>
              <a:t> Integrovaný rozvoj obcí – celkový vzhled obcí a kvalita života</a:t>
            </a:r>
          </a:p>
          <a:p>
            <a:pPr marL="400050" lvl="1" indent="0"/>
            <a:r>
              <a:rPr lang="cs-CZ" altLang="cs-CZ" sz="1600" dirty="0">
                <a:ea typeface="Verdana" pitchFamily="34" charset="0"/>
                <a:cs typeface="Verdana" pitchFamily="34" charset="0"/>
              </a:rPr>
              <a:t> Integrovaný rozvoj obcí – oživení venkovské infrastruktury</a:t>
            </a:r>
          </a:p>
          <a:p>
            <a:pPr marL="400050" lvl="1" indent="0"/>
            <a:r>
              <a:rPr lang="cs-CZ" altLang="cs-CZ" sz="1600" dirty="0">
                <a:ea typeface="Verdana" pitchFamily="34" charset="0"/>
                <a:cs typeface="Verdana" pitchFamily="34" charset="0"/>
              </a:rPr>
              <a:t> Rozvoj a uchování kulturního dědictví</a:t>
            </a:r>
          </a:p>
          <a:p>
            <a:pPr marL="400050" lvl="1" indent="0"/>
            <a:r>
              <a:rPr lang="cs-CZ" altLang="cs-CZ" sz="1600" dirty="0">
                <a:ea typeface="Verdana" pitchFamily="34" charset="0"/>
                <a:cs typeface="Verdana" pitchFamily="34" charset="0"/>
              </a:rPr>
              <a:t> Vzdělávání</a:t>
            </a:r>
          </a:p>
          <a:p>
            <a:pPr marL="400050" lvl="1" indent="0"/>
            <a:r>
              <a:rPr lang="cs-CZ" altLang="cs-CZ" sz="1600" dirty="0">
                <a:ea typeface="Verdana" pitchFamily="34" charset="0"/>
                <a:cs typeface="Verdana" pitchFamily="34" charset="0"/>
              </a:rPr>
              <a:t> </a:t>
            </a:r>
            <a:r>
              <a:rPr lang="cs-CZ" altLang="cs-CZ" sz="1600" dirty="0" err="1">
                <a:ea typeface="Verdana" pitchFamily="34" charset="0"/>
                <a:cs typeface="Verdana" pitchFamily="34" charset="0"/>
              </a:rPr>
              <a:t>Mikropodniky</a:t>
            </a:r>
            <a:r>
              <a:rPr lang="cs-CZ" altLang="cs-CZ" sz="1600" dirty="0">
                <a:ea typeface="Verdana" pitchFamily="34" charset="0"/>
                <a:cs typeface="Verdana" pitchFamily="34" charset="0"/>
              </a:rPr>
              <a:t> zakládání – v roce 2010 při evaluaci </a:t>
            </a:r>
            <a:r>
              <a:rPr lang="cs-CZ" altLang="cs-CZ" sz="1600" dirty="0" smtClean="0">
                <a:ea typeface="Verdana" pitchFamily="34" charset="0"/>
                <a:cs typeface="Verdana" pitchFamily="34" charset="0"/>
              </a:rPr>
              <a:t>vypuštěna</a:t>
            </a:r>
            <a:endParaRPr lang="cs-CZ" altLang="cs-CZ" sz="1700" dirty="0" smtClean="0">
              <a:ea typeface="Verdana" pitchFamily="34" charset="0"/>
              <a:cs typeface="Verdana" pitchFamily="34" charset="0"/>
            </a:endParaRPr>
          </a:p>
          <a:p>
            <a:pPr marL="0" indent="0"/>
            <a:r>
              <a:rPr lang="cs-CZ" altLang="cs-CZ" sz="1700" dirty="0">
                <a:ea typeface="Verdana" pitchFamily="34" charset="0"/>
                <a:cs typeface="Verdana" pitchFamily="34" charset="0"/>
              </a:rPr>
              <a:t> </a:t>
            </a:r>
            <a:r>
              <a:rPr lang="cs-CZ" altLang="cs-CZ" sz="1700" dirty="0" smtClean="0">
                <a:ea typeface="Verdana" pitchFamily="34" charset="0"/>
                <a:cs typeface="Verdana" pitchFamily="34" charset="0"/>
              </a:rPr>
              <a:t>Zápraží originální produkt</a:t>
            </a:r>
          </a:p>
          <a:p>
            <a:pPr marL="400050" lvl="1" indent="0"/>
            <a:r>
              <a:rPr lang="cs-CZ" altLang="cs-CZ" sz="1300" dirty="0">
                <a:ea typeface="Verdana" pitchFamily="34" charset="0"/>
                <a:cs typeface="Verdana" pitchFamily="34" charset="0"/>
              </a:rPr>
              <a:t> </a:t>
            </a:r>
            <a:r>
              <a:rPr lang="cs-CZ" altLang="cs-CZ" sz="1600" dirty="0" smtClean="0">
                <a:ea typeface="Verdana" pitchFamily="34" charset="0"/>
                <a:cs typeface="Verdana" pitchFamily="34" charset="0"/>
              </a:rPr>
              <a:t>celkem 51 obcí (39 </a:t>
            </a:r>
            <a:r>
              <a:rPr lang="cs-CZ" altLang="cs-CZ" sz="1600" dirty="0" err="1" smtClean="0">
                <a:ea typeface="Verdana" pitchFamily="34" charset="0"/>
                <a:cs typeface="Verdana" pitchFamily="34" charset="0"/>
              </a:rPr>
              <a:t>Říčansko</a:t>
            </a:r>
            <a:r>
              <a:rPr lang="cs-CZ" altLang="cs-CZ" sz="1600" dirty="0" smtClean="0">
                <a:ea typeface="Verdana" pitchFamily="34" charset="0"/>
                <a:cs typeface="Verdana" pitchFamily="34" charset="0"/>
              </a:rPr>
              <a:t>, 11 </a:t>
            </a:r>
            <a:r>
              <a:rPr lang="cs-CZ" altLang="cs-CZ" sz="1600" dirty="0" err="1" smtClean="0">
                <a:ea typeface="Verdana" pitchFamily="34" charset="0"/>
                <a:cs typeface="Verdana" pitchFamily="34" charset="0"/>
              </a:rPr>
              <a:t>Dolnobřežansko</a:t>
            </a:r>
            <a:r>
              <a:rPr lang="cs-CZ" altLang="cs-CZ" sz="1600" dirty="0" smtClean="0">
                <a:ea typeface="Verdana" pitchFamily="34" charset="0"/>
                <a:cs typeface="Verdana" pitchFamily="34" charset="0"/>
              </a:rPr>
              <a:t>)</a:t>
            </a:r>
          </a:p>
          <a:p>
            <a:pPr marL="400050" lvl="1" indent="0"/>
            <a:r>
              <a:rPr lang="cs-CZ" altLang="cs-CZ" sz="1600" dirty="0" smtClean="0">
                <a:ea typeface="Verdana" pitchFamily="34" charset="0"/>
                <a:cs typeface="Verdana" pitchFamily="34" charset="0"/>
              </a:rPr>
              <a:t> 23 výrobců, 6 provozovatelů služeb</a:t>
            </a:r>
          </a:p>
          <a:p>
            <a:pPr marL="400050" lvl="1" indent="0"/>
            <a:r>
              <a:rPr lang="cs-CZ" altLang="cs-CZ" sz="1600" dirty="0" smtClean="0">
                <a:ea typeface="Verdana" pitchFamily="34" charset="0"/>
                <a:cs typeface="Verdana" pitchFamily="34" charset="0"/>
              </a:rPr>
              <a:t> zapůjčování stánků a velkoprostorového stanu, festivaly, akce</a:t>
            </a:r>
          </a:p>
          <a:p>
            <a:pPr marL="0" indent="0">
              <a:buFont typeface="Wingdings 3" pitchFamily="18" charset="2"/>
              <a:buNone/>
            </a:pPr>
            <a:r>
              <a:rPr lang="cs-CZ" altLang="cs-CZ" sz="1700" i="1" dirty="0" smtClean="0">
                <a:ea typeface="Verdana" pitchFamily="34" charset="0"/>
                <a:cs typeface="Verdana" pitchFamily="34" charset="0"/>
              </a:rPr>
              <a:t> </a:t>
            </a:r>
            <a:endParaRPr lang="cs-CZ" altLang="cs-CZ" sz="1700" i="1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MAS </a:t>
            </a:r>
            <a:r>
              <a:rPr lang="cs-CZ" dirty="0" err="1" smtClean="0"/>
              <a:t>Říčansko</a:t>
            </a:r>
            <a:r>
              <a:rPr lang="cs-CZ" dirty="0" smtClean="0"/>
              <a:t>, o.p.s.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254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3100" dirty="0" smtClean="0"/>
              <a:t>Monitoring projektů</a:t>
            </a:r>
          </a:p>
          <a:p>
            <a:pPr lvl="1"/>
            <a:r>
              <a:rPr lang="cs-CZ" sz="2900" dirty="0" smtClean="0"/>
              <a:t>Monitorovací zpráva o realizaci projektu (1 x za 0,5 roku), Kontrola na místě (MV – vždy, protokol), Monitorovací zpráva o udržitelnosti (1x ročně, za 5 let min. 1x na místě), Kontrola tabulky slibů</a:t>
            </a:r>
          </a:p>
          <a:p>
            <a:r>
              <a:rPr lang="cs-CZ" sz="3100" dirty="0" smtClean="0"/>
              <a:t>Evaluace</a:t>
            </a:r>
          </a:p>
          <a:p>
            <a:pPr lvl="1"/>
            <a:r>
              <a:rPr lang="cs-CZ" sz="2900" dirty="0" smtClean="0"/>
              <a:t>1x ročně zpráva monitorovacího výboru o plnění MI, 1x ročně zpráva o realizaci SPL (součást Výroční zprávy), Povinné střednědobé hodnocení a hodnocení ex-post</a:t>
            </a:r>
          </a:p>
          <a:p>
            <a:r>
              <a:rPr lang="cs-CZ" sz="3100" dirty="0" smtClean="0"/>
              <a:t>Využití </a:t>
            </a:r>
            <a:r>
              <a:rPr lang="cs-CZ" sz="3100" dirty="0"/>
              <a:t>KAPRO </a:t>
            </a:r>
            <a:r>
              <a:rPr lang="cs-CZ" sz="2900" dirty="0"/>
              <a:t>(www.katalogprojektu.eu)</a:t>
            </a:r>
          </a:p>
          <a:p>
            <a:r>
              <a:rPr lang="cs-CZ" sz="3100" dirty="0"/>
              <a:t>Propracovaný systém MI</a:t>
            </a:r>
          </a:p>
          <a:p>
            <a:pPr lvl="1"/>
            <a:r>
              <a:rPr lang="cs-CZ" sz="2900" dirty="0"/>
              <a:t>MI výstupu – po </a:t>
            </a:r>
            <a:r>
              <a:rPr lang="cs-CZ" sz="2900" dirty="0" err="1"/>
              <a:t>fichích</a:t>
            </a:r>
            <a:endParaRPr lang="cs-CZ" sz="2900" dirty="0"/>
          </a:p>
          <a:p>
            <a:pPr lvl="1"/>
            <a:r>
              <a:rPr lang="cs-CZ" sz="2900" dirty="0"/>
              <a:t>Po střednědobém hodnocení</a:t>
            </a:r>
          </a:p>
          <a:p>
            <a:pPr lvl="2"/>
            <a:r>
              <a:rPr lang="cs-CZ" sz="2900" dirty="0"/>
              <a:t>MI výsledku – specifické a všeobecné</a:t>
            </a:r>
          </a:p>
          <a:p>
            <a:pPr lvl="2"/>
            <a:r>
              <a:rPr lang="cs-CZ" sz="2900" dirty="0"/>
              <a:t>MI dopadu</a:t>
            </a:r>
          </a:p>
          <a:p>
            <a:pPr lvl="0"/>
            <a:r>
              <a:rPr lang="cs-CZ" sz="3100" dirty="0" smtClean="0"/>
              <a:t> 8 </a:t>
            </a:r>
            <a:r>
              <a:rPr lang="cs-CZ" sz="3100" dirty="0" err="1" smtClean="0"/>
              <a:t>fichí</a:t>
            </a:r>
            <a:r>
              <a:rPr lang="cs-CZ" sz="3100" dirty="0" smtClean="0"/>
              <a:t>: </a:t>
            </a:r>
          </a:p>
          <a:p>
            <a:pPr lvl="1"/>
            <a:r>
              <a:rPr lang="cs-CZ" sz="2900" dirty="0" smtClean="0"/>
              <a:t>F1 </a:t>
            </a:r>
            <a:r>
              <a:rPr lang="cs-CZ" sz="2900" dirty="0"/>
              <a:t>- Venkov a kulturní </a:t>
            </a:r>
            <a:r>
              <a:rPr lang="cs-CZ" sz="2900" dirty="0" smtClean="0"/>
              <a:t>dědictví, F2 </a:t>
            </a:r>
            <a:r>
              <a:rPr lang="cs-CZ" sz="2900" dirty="0"/>
              <a:t>- Zlepšení dopravní </a:t>
            </a:r>
            <a:r>
              <a:rPr lang="cs-CZ" sz="2900" dirty="0" smtClean="0"/>
              <a:t>infrastruktury, </a:t>
            </a:r>
            <a:br>
              <a:rPr lang="cs-CZ" sz="2900" dirty="0" smtClean="0"/>
            </a:br>
            <a:r>
              <a:rPr lang="cs-CZ" sz="2900" dirty="0" smtClean="0"/>
              <a:t>F3 </a:t>
            </a:r>
            <a:r>
              <a:rPr lang="cs-CZ" sz="2900" dirty="0"/>
              <a:t>- Podpora občanské vybavenosti a spolkové </a:t>
            </a:r>
            <a:r>
              <a:rPr lang="cs-CZ" sz="2900" dirty="0" smtClean="0"/>
              <a:t>činnosti, </a:t>
            </a:r>
            <a:br>
              <a:rPr lang="cs-CZ" sz="2900" dirty="0" smtClean="0"/>
            </a:br>
            <a:r>
              <a:rPr lang="cs-CZ" sz="2900" dirty="0" smtClean="0"/>
              <a:t>F4 </a:t>
            </a:r>
            <a:r>
              <a:rPr lang="cs-CZ" sz="2900" dirty="0"/>
              <a:t>- Celoživotní vzdělávání (zrušeno při evaluaci 2010</a:t>
            </a:r>
            <a:r>
              <a:rPr lang="cs-CZ" sz="2900" dirty="0" smtClean="0"/>
              <a:t>), F5 </a:t>
            </a:r>
            <a:r>
              <a:rPr lang="cs-CZ" sz="2900" dirty="0"/>
              <a:t>- Podpora </a:t>
            </a:r>
            <a:r>
              <a:rPr lang="cs-CZ" sz="2900" dirty="0" err="1" smtClean="0"/>
              <a:t>mikropodniků</a:t>
            </a:r>
            <a:r>
              <a:rPr lang="cs-CZ" sz="2900" dirty="0" smtClean="0"/>
              <a:t>, </a:t>
            </a:r>
            <a:br>
              <a:rPr lang="cs-CZ" sz="2900" dirty="0" smtClean="0"/>
            </a:br>
            <a:r>
              <a:rPr lang="cs-CZ" sz="2900" dirty="0" smtClean="0"/>
              <a:t>F6 </a:t>
            </a:r>
            <a:r>
              <a:rPr lang="cs-CZ" sz="2900" dirty="0"/>
              <a:t>- Venkovský cestovní </a:t>
            </a:r>
            <a:r>
              <a:rPr lang="cs-CZ" sz="2900" dirty="0" smtClean="0"/>
              <a:t>ruch, F7 </a:t>
            </a:r>
            <a:r>
              <a:rPr lang="cs-CZ" sz="2900" dirty="0"/>
              <a:t>– Venkovský cestovní ruch </a:t>
            </a:r>
            <a:r>
              <a:rPr lang="cs-CZ" sz="2900" dirty="0" smtClean="0"/>
              <a:t>– krajina, </a:t>
            </a:r>
            <a:br>
              <a:rPr lang="cs-CZ" sz="2900" dirty="0" smtClean="0"/>
            </a:br>
            <a:r>
              <a:rPr lang="cs-CZ" sz="2900" dirty="0" smtClean="0"/>
              <a:t>F8 </a:t>
            </a:r>
            <a:r>
              <a:rPr lang="cs-CZ" sz="2900" dirty="0"/>
              <a:t>- Tvorba územních plánů (nastaveno 2010)</a:t>
            </a:r>
          </a:p>
          <a:p>
            <a:endParaRPr lang="cs-CZ" sz="3100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MAS </a:t>
            </a:r>
            <a:r>
              <a:rPr lang="cs-CZ" dirty="0" err="1" smtClean="0"/>
              <a:t>Podlipansko</a:t>
            </a:r>
            <a:r>
              <a:rPr lang="cs-CZ" dirty="0" smtClean="0"/>
              <a:t> o.p.s.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27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cs-CZ" sz="5200" dirty="0" smtClean="0"/>
              <a:t>MAS 32+</a:t>
            </a:r>
            <a:r>
              <a:rPr lang="cs-CZ" sz="4900" dirty="0" smtClean="0"/>
              <a:t> - nastavení MI - s</a:t>
            </a:r>
            <a:r>
              <a:rPr lang="pt-BR" sz="4900" dirty="0" smtClean="0"/>
              <a:t> </a:t>
            </a:r>
            <a:r>
              <a:rPr lang="pt-BR" sz="4900" dirty="0"/>
              <a:t>ohledem na 38% financování MAS jsou </a:t>
            </a:r>
            <a:r>
              <a:rPr lang="pt-BR" sz="4900" dirty="0" smtClean="0"/>
              <a:t>monitorovací </a:t>
            </a:r>
            <a:r>
              <a:rPr lang="pt-BR" sz="4900" dirty="0"/>
              <a:t>indikátory upraveny koeficientem 0,38 </a:t>
            </a:r>
            <a:endParaRPr lang="cs-CZ" sz="4900" dirty="0" smtClean="0"/>
          </a:p>
          <a:p>
            <a:r>
              <a:rPr lang="cs-CZ" sz="5200" dirty="0" smtClean="0"/>
              <a:t>Stav projektů k 3/2015</a:t>
            </a:r>
          </a:p>
          <a:p>
            <a:pPr lvl="1"/>
            <a:r>
              <a:rPr lang="cs-CZ" sz="4900" dirty="0"/>
              <a:t>Počet podaných projektů: </a:t>
            </a:r>
            <a:r>
              <a:rPr lang="cs-CZ" sz="4900" dirty="0" smtClean="0"/>
              <a:t>51		Projekty </a:t>
            </a:r>
            <a:r>
              <a:rPr lang="cs-CZ" sz="4900" dirty="0"/>
              <a:t>ve stavu Schválení platby: 25</a:t>
            </a:r>
          </a:p>
          <a:p>
            <a:pPr lvl="1"/>
            <a:r>
              <a:rPr lang="cs-CZ" sz="4900" dirty="0"/>
              <a:t>Projekty ve stavu Dohoda podepsána: </a:t>
            </a:r>
            <a:r>
              <a:rPr lang="cs-CZ" sz="4900" dirty="0" smtClean="0"/>
              <a:t>10	Projekty </a:t>
            </a:r>
            <a:r>
              <a:rPr lang="cs-CZ" sz="4900" dirty="0"/>
              <a:t>ve stavu Kontrola </a:t>
            </a:r>
            <a:r>
              <a:rPr lang="cs-CZ" sz="4900" dirty="0" err="1"/>
              <a:t>ŽoP</a:t>
            </a:r>
            <a:r>
              <a:rPr lang="cs-CZ" sz="4900" dirty="0"/>
              <a:t>: 5</a:t>
            </a:r>
          </a:p>
          <a:p>
            <a:pPr lvl="1"/>
            <a:r>
              <a:rPr lang="cs-CZ" sz="4900" dirty="0"/>
              <a:t>Projekty ve stavu Ukončení administrace: </a:t>
            </a:r>
            <a:r>
              <a:rPr lang="cs-CZ" sz="4900" dirty="0" smtClean="0"/>
              <a:t>10	Projekty </a:t>
            </a:r>
            <a:r>
              <a:rPr lang="cs-CZ" sz="4900" dirty="0"/>
              <a:t>ve stavu Projekt neschválen: 1 </a:t>
            </a:r>
          </a:p>
          <a:p>
            <a:pPr lvl="1"/>
            <a:r>
              <a:rPr lang="cs-CZ" sz="4900" dirty="0"/>
              <a:t>Proplacené finanční prostředky: 18 168 646,- Kč</a:t>
            </a:r>
          </a:p>
          <a:p>
            <a:pPr lvl="1"/>
            <a:r>
              <a:rPr lang="cs-CZ" sz="4900" dirty="0"/>
              <a:t>Prostředky k proplacení: 5 967 059,- Kč </a:t>
            </a:r>
            <a:r>
              <a:rPr lang="cs-CZ" sz="4900" dirty="0" smtClean="0"/>
              <a:t>	Neproplacené </a:t>
            </a:r>
            <a:r>
              <a:rPr lang="cs-CZ" sz="4900" dirty="0"/>
              <a:t>prostředky: 6 792 461,- Kč </a:t>
            </a:r>
          </a:p>
          <a:p>
            <a:r>
              <a:rPr lang="cs-CZ" sz="5200" dirty="0" smtClean="0"/>
              <a:t>PRIORITA </a:t>
            </a:r>
            <a:r>
              <a:rPr lang="cs-CZ" sz="5200" dirty="0"/>
              <a:t>1: Tradiční vesnice – pohoda života a trávení volného času v </a:t>
            </a:r>
            <a:r>
              <a:rPr lang="cs-CZ" sz="5200" dirty="0" err="1"/>
              <a:t>Karlštejnsku</a:t>
            </a:r>
            <a:r>
              <a:rPr lang="cs-CZ" sz="5200" dirty="0"/>
              <a:t> </a:t>
            </a:r>
            <a:endParaRPr lang="cs-CZ" sz="5200" dirty="0" smtClean="0"/>
          </a:p>
          <a:p>
            <a:pPr lvl="1"/>
            <a:r>
              <a:rPr lang="cs-CZ" sz="4900" dirty="0" smtClean="0"/>
              <a:t>F </a:t>
            </a:r>
            <a:r>
              <a:rPr lang="cs-CZ" sz="4900" dirty="0"/>
              <a:t>1: Obnova a rozvoj obcí </a:t>
            </a:r>
            <a:r>
              <a:rPr lang="cs-CZ" sz="4900" dirty="0" err="1"/>
              <a:t>Karlštejnska</a:t>
            </a:r>
            <a:r>
              <a:rPr lang="cs-CZ" sz="4900" dirty="0"/>
              <a:t> </a:t>
            </a:r>
            <a:endParaRPr lang="cs-CZ" sz="4900" dirty="0" smtClean="0"/>
          </a:p>
          <a:p>
            <a:pPr lvl="1"/>
            <a:r>
              <a:rPr lang="cs-CZ" sz="4900" dirty="0" smtClean="0"/>
              <a:t>F </a:t>
            </a:r>
            <a:r>
              <a:rPr lang="cs-CZ" sz="4900" dirty="0"/>
              <a:t>2: Občanské vybavení a služby </a:t>
            </a:r>
            <a:r>
              <a:rPr lang="cs-CZ" sz="4900" dirty="0" err="1"/>
              <a:t>Karlštejnska</a:t>
            </a:r>
            <a:r>
              <a:rPr lang="cs-CZ" sz="4900" dirty="0"/>
              <a:t> </a:t>
            </a:r>
            <a:endParaRPr lang="cs-CZ" sz="4900" dirty="0" smtClean="0"/>
          </a:p>
          <a:p>
            <a:pPr lvl="1"/>
            <a:r>
              <a:rPr lang="cs-CZ" sz="4900" dirty="0" smtClean="0"/>
              <a:t>F </a:t>
            </a:r>
            <a:r>
              <a:rPr lang="cs-CZ" sz="4900" dirty="0"/>
              <a:t>3: Kulturní dědictví </a:t>
            </a:r>
            <a:r>
              <a:rPr lang="cs-CZ" sz="4900" dirty="0" err="1"/>
              <a:t>Karlštejnska</a:t>
            </a:r>
            <a:r>
              <a:rPr lang="cs-CZ" sz="4900" dirty="0"/>
              <a:t> </a:t>
            </a:r>
          </a:p>
          <a:p>
            <a:r>
              <a:rPr lang="cs-CZ" sz="5200" dirty="0"/>
              <a:t>PRIORITA 2: Zemědělství </a:t>
            </a:r>
            <a:r>
              <a:rPr lang="cs-CZ" sz="5200" dirty="0" err="1"/>
              <a:t>Karlštejnska</a:t>
            </a:r>
            <a:r>
              <a:rPr lang="cs-CZ" sz="5200" dirty="0"/>
              <a:t> a Karlštejnské produkty </a:t>
            </a:r>
            <a:endParaRPr lang="cs-CZ" sz="5200" dirty="0" smtClean="0"/>
          </a:p>
          <a:p>
            <a:pPr lvl="1"/>
            <a:r>
              <a:rPr lang="cs-CZ" sz="4900" dirty="0" smtClean="0"/>
              <a:t>F </a:t>
            </a:r>
            <a:r>
              <a:rPr lang="cs-CZ" sz="4900" dirty="0"/>
              <a:t>4: Zemědělství </a:t>
            </a:r>
            <a:r>
              <a:rPr lang="cs-CZ" sz="4900" dirty="0" err="1"/>
              <a:t>Karlštejnska</a:t>
            </a:r>
            <a:r>
              <a:rPr lang="cs-CZ" sz="4900" dirty="0"/>
              <a:t> a Karlštejnské produkty </a:t>
            </a:r>
          </a:p>
          <a:p>
            <a:r>
              <a:rPr lang="cs-CZ" sz="5200" dirty="0" smtClean="0"/>
              <a:t>PRIORITA </a:t>
            </a:r>
            <a:r>
              <a:rPr lang="cs-CZ" sz="5200" dirty="0"/>
              <a:t>3: Tradiční řemesla, služby pro obyvatele a návštěvníky </a:t>
            </a:r>
            <a:r>
              <a:rPr lang="cs-CZ" sz="5200" dirty="0" err="1" smtClean="0"/>
              <a:t>Karlštejnska</a:t>
            </a:r>
            <a:endParaRPr lang="cs-CZ" sz="5200" dirty="0" smtClean="0"/>
          </a:p>
          <a:p>
            <a:pPr lvl="1"/>
            <a:r>
              <a:rPr lang="cs-CZ" sz="4900" dirty="0" smtClean="0"/>
              <a:t>F </a:t>
            </a:r>
            <a:r>
              <a:rPr lang="cs-CZ" sz="4900" dirty="0"/>
              <a:t>5: Podpora drobného podnikání a rozvoj místních řemesel </a:t>
            </a:r>
            <a:r>
              <a:rPr lang="cs-CZ" sz="4900" dirty="0" err="1"/>
              <a:t>Karlštejnska</a:t>
            </a:r>
            <a:r>
              <a:rPr lang="cs-CZ" sz="4900" dirty="0"/>
              <a:t> </a:t>
            </a:r>
            <a:endParaRPr lang="cs-CZ" sz="4900" dirty="0" smtClean="0"/>
          </a:p>
          <a:p>
            <a:pPr lvl="1"/>
            <a:r>
              <a:rPr lang="cs-CZ" sz="4900" dirty="0" smtClean="0"/>
              <a:t>F </a:t>
            </a:r>
            <a:r>
              <a:rPr lang="cs-CZ" sz="4900" dirty="0"/>
              <a:t>6: Diverzifikace zemědělství </a:t>
            </a:r>
            <a:r>
              <a:rPr lang="cs-CZ" sz="4900" dirty="0" err="1"/>
              <a:t>Karlštejnska</a:t>
            </a:r>
            <a:r>
              <a:rPr lang="cs-CZ" sz="4900" dirty="0"/>
              <a:t> </a:t>
            </a:r>
            <a:endParaRPr lang="cs-CZ" sz="4900" dirty="0" smtClean="0"/>
          </a:p>
          <a:p>
            <a:pPr lvl="1"/>
            <a:r>
              <a:rPr lang="cs-CZ" sz="4900" dirty="0" smtClean="0"/>
              <a:t>F </a:t>
            </a:r>
            <a:r>
              <a:rPr lang="cs-CZ" sz="4900" dirty="0"/>
              <a:t>7: Podpora rozvoje služeb </a:t>
            </a:r>
            <a:r>
              <a:rPr lang="cs-CZ" sz="4900" dirty="0" err="1"/>
              <a:t>Karlštejnska</a:t>
            </a:r>
            <a:r>
              <a:rPr lang="cs-CZ" sz="4900" dirty="0"/>
              <a:t> v oblasti cestovního ruchu </a:t>
            </a:r>
            <a:endParaRPr lang="cs-CZ" sz="4900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MAS </a:t>
            </a:r>
            <a:r>
              <a:rPr lang="cs-CZ" dirty="0" err="1"/>
              <a:t>Karlštejnsko</a:t>
            </a:r>
            <a:r>
              <a:rPr lang="cs-CZ" dirty="0"/>
              <a:t>, </a:t>
            </a:r>
            <a:r>
              <a:rPr lang="cs-CZ" dirty="0" err="1"/>
              <a:t>o.s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595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 </a:t>
            </a:r>
            <a:r>
              <a:rPr lang="cs-CZ" sz="3100" dirty="0"/>
              <a:t>Monitoring – počáteční nastavení</a:t>
            </a:r>
          </a:p>
          <a:p>
            <a:pPr lvl="1"/>
            <a:r>
              <a:rPr lang="cs-CZ" sz="2900" dirty="0" smtClean="0"/>
              <a:t>Rozlišení </a:t>
            </a:r>
            <a:r>
              <a:rPr lang="cs-CZ" sz="2900" dirty="0"/>
              <a:t>indikátorů výstupů, výsledků a dopadů - z toho vyplývající sledování během realizace a po ukončení projektu</a:t>
            </a:r>
          </a:p>
          <a:p>
            <a:pPr lvl="1"/>
            <a:r>
              <a:rPr lang="cs-CZ" sz="2900" dirty="0"/>
              <a:t>Monitoring během realizace – </a:t>
            </a:r>
            <a:r>
              <a:rPr lang="cs-CZ" sz="2900" dirty="0" smtClean="0"/>
              <a:t>porovnání MZ s </a:t>
            </a:r>
            <a:r>
              <a:rPr lang="cs-CZ" sz="2900" dirty="0"/>
              <a:t>původním plánem, v případě shledání odlišností neplánovaná kontrola, dále zpracována souhrnná monitorovací tabulka</a:t>
            </a:r>
          </a:p>
          <a:p>
            <a:pPr lvl="1"/>
            <a:r>
              <a:rPr lang="cs-CZ" sz="2900" dirty="0"/>
              <a:t>Monitoring po ukončení realizace – sledující se indikátory dopadů, po dobu 3 let </a:t>
            </a:r>
            <a:r>
              <a:rPr lang="cs-CZ" sz="2900" dirty="0" smtClean="0"/>
              <a:t>1x ročně, </a:t>
            </a:r>
            <a:r>
              <a:rPr lang="cs-CZ" sz="2900" dirty="0"/>
              <a:t>ze souhrnných monitorovacích zpráv manažer kontrol zpracuje výroční zprávu; plnění indikátorů dopadů prostřednictvím externí firmy</a:t>
            </a:r>
            <a:endParaRPr lang="cs-CZ" sz="2900" dirty="0" smtClean="0"/>
          </a:p>
          <a:p>
            <a:r>
              <a:rPr lang="cs-CZ" sz="2900" dirty="0" smtClean="0"/>
              <a:t> </a:t>
            </a:r>
            <a:r>
              <a:rPr lang="cs-CZ" sz="3100" dirty="0"/>
              <a:t>Monitoring </a:t>
            </a:r>
            <a:r>
              <a:rPr lang="cs-CZ" sz="3100" dirty="0" smtClean="0"/>
              <a:t>– skutečnost </a:t>
            </a:r>
            <a:r>
              <a:rPr lang="cs-CZ" sz="2900" dirty="0" smtClean="0"/>
              <a:t>- sledování </a:t>
            </a:r>
            <a:r>
              <a:rPr lang="cs-CZ" sz="2900" dirty="0"/>
              <a:t>podpořených projektů ve 2 rovinách:</a:t>
            </a:r>
          </a:p>
          <a:p>
            <a:pPr lvl="1"/>
            <a:r>
              <a:rPr lang="cs-CZ" sz="2900" dirty="0"/>
              <a:t>V průběhu realizace (každých 6 měsíců) – do monitorovací zprávy se uvádí průběh akce, případné problémy a jak se řešily, co bude následovat v dalším půlročním období</a:t>
            </a:r>
          </a:p>
          <a:p>
            <a:pPr lvl="1"/>
            <a:r>
              <a:rPr lang="cs-CZ" sz="2900" dirty="0"/>
              <a:t>Po ukončení realizace – MZ, která shrne proces, a uvedou se do ní monitorovací indikátory, každý následující rok se vyplňuje monitorovací zpráva, která sleduje, zda je projekt v pořádku a zda slouží v době udržitelnosti daným účelům</a:t>
            </a:r>
          </a:p>
          <a:p>
            <a:pPr lvl="1"/>
            <a:r>
              <a:rPr lang="cs-CZ" sz="2900" dirty="0"/>
              <a:t>Zpracování indikátorů kanceláří, vyhodnocení, případně úprava SPL</a:t>
            </a:r>
          </a:p>
          <a:p>
            <a:r>
              <a:rPr lang="cs-CZ" sz="3100" dirty="0" smtClean="0"/>
              <a:t>Zkušenosti</a:t>
            </a:r>
          </a:p>
          <a:p>
            <a:pPr lvl="1"/>
            <a:r>
              <a:rPr lang="cs-CZ" sz="2900" dirty="0"/>
              <a:t>Počáteční nastavení velmi složité – v průběhu realizace IV.1.1. vyhodnocení podstatných bodů a monitoring prováděn dle shledané jednodušší potřeby</a:t>
            </a:r>
          </a:p>
          <a:p>
            <a:pPr lvl="1"/>
            <a:r>
              <a:rPr lang="cs-CZ" sz="2900" dirty="0"/>
              <a:t>Někdy špatná komunikace s dřívějšími realizátory, není 100% návratnost vyplněných </a:t>
            </a:r>
            <a:r>
              <a:rPr lang="cs-CZ" sz="2900" dirty="0" smtClean="0"/>
              <a:t>MZ</a:t>
            </a:r>
            <a:endParaRPr lang="cs-CZ" sz="2900" dirty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Místní akční skupina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SVATOJIŘSKÝ </a:t>
            </a:r>
            <a:r>
              <a:rPr lang="cs-CZ" dirty="0"/>
              <a:t>LES, </a:t>
            </a:r>
            <a:r>
              <a:rPr lang="cs-CZ" dirty="0" err="1"/>
              <a:t>z.s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4586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1700" dirty="0" smtClean="0"/>
              <a:t>Projekt </a:t>
            </a:r>
            <a:r>
              <a:rPr lang="cs-CZ" sz="1700" dirty="0"/>
              <a:t>„Tady jsme doma“ – alokace 500 000 Kč</a:t>
            </a:r>
          </a:p>
          <a:p>
            <a:r>
              <a:rPr lang="cs-CZ" sz="1700" dirty="0" smtClean="0"/>
              <a:t>Tréninková </a:t>
            </a:r>
            <a:r>
              <a:rPr lang="cs-CZ" sz="1700" dirty="0"/>
              <a:t>výzva</a:t>
            </a:r>
          </a:p>
          <a:p>
            <a:pPr lvl="1"/>
            <a:r>
              <a:rPr lang="cs-CZ" sz="1600" dirty="0"/>
              <a:t>Alokace tréninkové výzvy 116 500,-</a:t>
            </a:r>
            <a:r>
              <a:rPr lang="cs-CZ" sz="1600" dirty="0" smtClean="0"/>
              <a:t>Kč, přijato </a:t>
            </a:r>
            <a:r>
              <a:rPr lang="cs-CZ" sz="1600" dirty="0"/>
              <a:t>18 žádostí – </a:t>
            </a:r>
            <a:r>
              <a:rPr lang="cs-CZ" sz="1600" dirty="0" smtClean="0"/>
              <a:t>požadováno </a:t>
            </a:r>
            <a:r>
              <a:rPr lang="cs-CZ" sz="1600" dirty="0"/>
              <a:t>147 452,-Kč</a:t>
            </a:r>
          </a:p>
          <a:p>
            <a:pPr lvl="1"/>
            <a:r>
              <a:rPr lang="cs-CZ" sz="1600" dirty="0"/>
              <a:t>Do výběrové komise předáno 15 žádostí v celkové požadované částce 118 306,-Kč</a:t>
            </a:r>
          </a:p>
          <a:p>
            <a:pPr lvl="1"/>
            <a:r>
              <a:rPr lang="cs-CZ" sz="1600" dirty="0"/>
              <a:t>Výběrová komise MAS </a:t>
            </a:r>
            <a:r>
              <a:rPr lang="cs-CZ" sz="1600" dirty="0" err="1"/>
              <a:t>Dolnobřežansko</a:t>
            </a:r>
            <a:r>
              <a:rPr lang="cs-CZ" sz="1600" dirty="0"/>
              <a:t> vyhodnotila všechny žádosti přijaté do tréninkové výzvy a určila, že 14 žádostí bude podpořeno v plné výši, 1 částečně</a:t>
            </a:r>
          </a:p>
          <a:p>
            <a:r>
              <a:rPr lang="cs-CZ" sz="1700" dirty="0" smtClean="0"/>
              <a:t>Zkušenosti </a:t>
            </a:r>
            <a:r>
              <a:rPr lang="cs-CZ" sz="1700" dirty="0"/>
              <a:t>z tréninkové výzvy</a:t>
            </a:r>
          </a:p>
          <a:p>
            <a:pPr lvl="1"/>
            <a:r>
              <a:rPr lang="cs-CZ" sz="1600" dirty="0"/>
              <a:t>Zvýšení informovanosti o činnosti MAS </a:t>
            </a:r>
            <a:r>
              <a:rPr lang="cs-CZ" sz="1600" dirty="0" err="1"/>
              <a:t>Dolnobřežansko</a:t>
            </a:r>
            <a:endParaRPr lang="cs-CZ" sz="1600" dirty="0"/>
          </a:p>
          <a:p>
            <a:pPr lvl="1"/>
            <a:r>
              <a:rPr lang="cs-CZ" sz="1600" dirty="0"/>
              <a:t>Zisk nových partnerů a členů pracovních skupin</a:t>
            </a:r>
          </a:p>
          <a:p>
            <a:pPr lvl="1"/>
            <a:r>
              <a:rPr lang="cs-CZ" sz="1600" dirty="0"/>
              <a:t>První zkušenost s administrací projektů – nezkušenost žadatelů – nutnost vše vysvětlovat</a:t>
            </a:r>
          </a:p>
          <a:p>
            <a:pPr lvl="1"/>
            <a:r>
              <a:rPr lang="cs-CZ" sz="1600" dirty="0"/>
              <a:t>Nastavení pravidel pro výběr projektů – problém, jak přesná kritéria nastavit, aby bylo možné projekty vybrat</a:t>
            </a:r>
          </a:p>
          <a:p>
            <a:pPr lvl="1"/>
            <a:r>
              <a:rPr lang="cs-CZ" sz="1600" dirty="0"/>
              <a:t>Dohled nad dodržením povinné </a:t>
            </a:r>
            <a:r>
              <a:rPr lang="cs-CZ" sz="1600" dirty="0" smtClean="0"/>
              <a:t>publicity</a:t>
            </a:r>
          </a:p>
          <a:p>
            <a:pPr lvl="1"/>
            <a:r>
              <a:rPr lang="cs-CZ" sz="1600" dirty="0" smtClean="0"/>
              <a:t>Splněny povinné výstupy (</a:t>
            </a:r>
            <a:r>
              <a:rPr lang="cs-CZ" sz="1600" dirty="0"/>
              <a:t>web MAS, propagační materiál MAS, uskutečnění propagační a informační akce, zpracování podkladů pro analytickou a strategickou část ISÚ, vytvoření implementační struktury MAS, tréninková </a:t>
            </a:r>
            <a:r>
              <a:rPr lang="cs-CZ" sz="1600" dirty="0" smtClean="0"/>
              <a:t>výzva)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MAS </a:t>
            </a:r>
            <a:r>
              <a:rPr lang="cs-CZ" dirty="0" err="1"/>
              <a:t>Dolnobřežansko</a:t>
            </a:r>
            <a:r>
              <a:rPr lang="cs-CZ" dirty="0"/>
              <a:t> o.p.s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5034203"/>
      </p:ext>
    </p:extLst>
  </p:cSld>
  <p:clrMapOvr>
    <a:masterClrMapping/>
  </p:clrMapOvr>
</p:sld>
</file>

<file path=ppt/theme/theme1.xml><?xml version="1.0" encoding="utf-8"?>
<a:theme xmlns:a="http://schemas.openxmlformats.org/drawingml/2006/main" name="1_Prezentace_šablona_2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1_Prezentace_šablona_2</Template>
  <TotalTime>286</TotalTime>
  <Words>1290</Words>
  <Application>Microsoft Office PowerPoint</Application>
  <PresentationFormat>Předvádění na obrazovce (4:3)</PresentationFormat>
  <Paragraphs>211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1_Prezentace_šablona_2</vt:lpstr>
      <vt:lpstr>Monitoring a evaluace  strategií MAS </vt:lpstr>
      <vt:lpstr>Spolupracující MAS</vt:lpstr>
      <vt:lpstr>Spolupracující MAS</vt:lpstr>
      <vt:lpstr>Přemyslovské střední Čechy o.p.s.</vt:lpstr>
      <vt:lpstr>MAS Říčansko, o.p.s.</vt:lpstr>
      <vt:lpstr>MAS Podlipansko o.p.s.</vt:lpstr>
      <vt:lpstr>MAS Karlštejnsko, o.s.</vt:lpstr>
      <vt:lpstr>Místní akční skupina  SVATOJIŘSKÝ LES, z.s.</vt:lpstr>
      <vt:lpstr>MAS Dolnobřežansko o.p.s.</vt:lpstr>
      <vt:lpstr>Místní akční skupina Mezilesí, z.s.</vt:lpstr>
      <vt:lpstr>Místní akční skupina  Mladoboleslavský venkov, o.s.</vt:lpstr>
      <vt:lpstr>MAS PODBRDSKO, z.s.</vt:lpstr>
      <vt:lpstr>MAS Polabí, o.p.s.</vt:lpstr>
      <vt:lpstr>MAS rozvoj Kladenska a Prahy-západ, o.s.</vt:lpstr>
      <vt:lpstr>Závěr: shrnutí podkladů  monitorování 2007-13 (1)</vt:lpstr>
      <vt:lpstr>Závěr: shrnutí podkladů  monitorování 2007-13 (2)</vt:lpstr>
      <vt:lpstr>Klíčové vztahy dokumentů pro monitorování a hodnocení SCLLD</vt:lpstr>
      <vt:lpstr>Schéma procesů monitorování a evaluace SCLLD</vt:lpstr>
      <vt:lpstr>Schéma vazeb částí SCLLD s ohledem na vymezení ukazatelů</vt:lpstr>
      <vt:lpstr>Děkujeme Vám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premyslovci</dc:creator>
  <cp:lastModifiedBy>premyslovci</cp:lastModifiedBy>
  <cp:revision>45</cp:revision>
  <cp:lastPrinted>2015-06-03T13:42:12Z</cp:lastPrinted>
  <dcterms:created xsi:type="dcterms:W3CDTF">2015-04-17T08:31:11Z</dcterms:created>
  <dcterms:modified xsi:type="dcterms:W3CDTF">2015-06-03T13:45:10Z</dcterms:modified>
</cp:coreProperties>
</file>