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272" r:id="rId4"/>
    <p:sldId id="342" r:id="rId5"/>
    <p:sldId id="343" r:id="rId6"/>
    <p:sldId id="344" r:id="rId7"/>
    <p:sldId id="387" r:id="rId8"/>
    <p:sldId id="345" r:id="rId9"/>
    <p:sldId id="388" r:id="rId10"/>
    <p:sldId id="281" r:id="rId11"/>
    <p:sldId id="346" r:id="rId12"/>
    <p:sldId id="347" r:id="rId13"/>
    <p:sldId id="353" r:id="rId14"/>
    <p:sldId id="362" r:id="rId15"/>
    <p:sldId id="361" r:id="rId16"/>
    <p:sldId id="363" r:id="rId17"/>
    <p:sldId id="364" r:id="rId18"/>
    <p:sldId id="355" r:id="rId19"/>
    <p:sldId id="389" r:id="rId20"/>
    <p:sldId id="357" r:id="rId21"/>
    <p:sldId id="390" r:id="rId22"/>
    <p:sldId id="367" r:id="rId23"/>
    <p:sldId id="366" r:id="rId24"/>
    <p:sldId id="391" r:id="rId25"/>
    <p:sldId id="368" r:id="rId26"/>
    <p:sldId id="288" r:id="rId27"/>
    <p:sldId id="370" r:id="rId28"/>
    <p:sldId id="371" r:id="rId29"/>
    <p:sldId id="372" r:id="rId30"/>
    <p:sldId id="392" r:id="rId31"/>
    <p:sldId id="373" r:id="rId32"/>
    <p:sldId id="393" r:id="rId33"/>
    <p:sldId id="374" r:id="rId34"/>
    <p:sldId id="375" r:id="rId35"/>
    <p:sldId id="394" r:id="rId36"/>
    <p:sldId id="377" r:id="rId37"/>
    <p:sldId id="395" r:id="rId38"/>
    <p:sldId id="378" r:id="rId39"/>
    <p:sldId id="396" r:id="rId40"/>
    <p:sldId id="379" r:id="rId41"/>
    <p:sldId id="380" r:id="rId42"/>
    <p:sldId id="381" r:id="rId43"/>
    <p:sldId id="383" r:id="rId44"/>
    <p:sldId id="384" r:id="rId45"/>
    <p:sldId id="385" r:id="rId46"/>
    <p:sldId id="386" r:id="rId47"/>
    <p:sldId id="300" r:id="rId48"/>
    <p:sldId id="309" r:id="rId49"/>
    <p:sldId id="310" r:id="rId50"/>
    <p:sldId id="311" r:id="rId51"/>
    <p:sldId id="312" r:id="rId52"/>
    <p:sldId id="313" r:id="rId53"/>
    <p:sldId id="314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97" r:id="rId6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5"/>
  </p:normalViewPr>
  <p:slideViewPr>
    <p:cSldViewPr>
      <p:cViewPr varScale="1">
        <p:scale>
          <a:sx n="110" d="100"/>
          <a:sy n="110" d="100"/>
        </p:scale>
        <p:origin x="8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53E60-3648-4D91-A185-99E36DC77B4E}" type="datetimeFigureOut">
              <a:rPr lang="cs-CZ" smtClean="0"/>
              <a:pPr/>
              <a:t>24.01.2019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0524C-5CF9-4D76-85DC-BD1CFDF3DF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13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FEDFE-0DF1-4E0E-BE2A-8A8A1440A8E8}" type="datetimeFigureOut">
              <a:rPr lang="cs-CZ" smtClean="0"/>
              <a:t>24.01.2019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1A7A8-751A-4BBA-B08F-6A020BBF07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65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1A7A8-751A-4BBA-B08F-6A020BBF07F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73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7" y="2514602"/>
            <a:ext cx="6600451" cy="2262781"/>
          </a:xfrm>
        </p:spPr>
        <p:txBody>
          <a:bodyPr anchor="b">
            <a:normAutofit/>
          </a:bodyPr>
          <a:lstStyle>
            <a:lvl1pPr>
              <a:defRPr sz="509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7" y="4777381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1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3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4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5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6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47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D0A9-FAF5-457C-A0E7-FF83D3C04D8B}" type="datetime1">
              <a:rPr lang="cs-CZ" smtClean="0"/>
              <a:t>24.01.2019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26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525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69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0997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2pPr>
            <a:lvl3pPr marL="861993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3pPr>
            <a:lvl4pPr marL="129299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723986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2154983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585979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301697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447971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3259-D711-4F69-844A-D785F66CC61E}" type="datetime1">
              <a:rPr lang="cs-CZ" smtClean="0"/>
              <a:t>24.01.2019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0DD9196-D397-4EEA-8478-7163744E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5038" y="6092657"/>
            <a:ext cx="584978" cy="365125"/>
          </a:xfrm>
          <a:prstGeom prst="rect">
            <a:avLst/>
          </a:prstGeom>
        </p:spPr>
        <p:txBody>
          <a:bodyPr/>
          <a:lstStyle/>
          <a:p>
            <a:fld id="{291702F6-E4F6-43AE-9138-2C6C83276F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51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525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3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0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0997" indent="0">
              <a:buFontTx/>
              <a:buNone/>
              <a:defRPr/>
            </a:lvl2pPr>
            <a:lvl3pPr marL="861993" indent="0">
              <a:buFontTx/>
              <a:buNone/>
              <a:defRPr/>
            </a:lvl3pPr>
            <a:lvl4pPr marL="1292990" indent="0">
              <a:buFontTx/>
              <a:buNone/>
              <a:defRPr/>
            </a:lvl4pPr>
            <a:lvl5pPr marL="1723986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69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0997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2pPr>
            <a:lvl3pPr marL="861993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3pPr>
            <a:lvl4pPr marL="129299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723986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2154983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585979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301697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447971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70FE-3C47-4620-8BD8-8DEDA21392D5}" type="datetime1">
              <a:rPr lang="cs-CZ" smtClean="0"/>
              <a:t>24.01.2019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159296" y="6064369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731" y="6135090"/>
            <a:ext cx="584978" cy="365125"/>
          </a:xfrm>
          <a:prstGeom prst="rect">
            <a:avLst/>
          </a:prstGeom>
        </p:spPr>
        <p:txBody>
          <a:bodyPr/>
          <a:lstStyle/>
          <a:p>
            <a:fld id="{291702F6-E4F6-43AE-9138-2C6C83276F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7" y="648006"/>
            <a:ext cx="457319" cy="584776"/>
          </a:xfrm>
          <a:prstGeom prst="rect">
            <a:avLst/>
          </a:prstGeom>
        </p:spPr>
        <p:txBody>
          <a:bodyPr vert="horz" lIns="86204" tIns="43102" rIns="86204" bIns="43102" rtlCol="0" anchor="ctr">
            <a:noAutofit/>
          </a:bodyPr>
          <a:lstStyle/>
          <a:p>
            <a:pPr lvl="0"/>
            <a:r>
              <a:rPr lang="en-US" sz="7541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4" y="2905306"/>
            <a:ext cx="457319" cy="584776"/>
          </a:xfrm>
          <a:prstGeom prst="rect">
            <a:avLst/>
          </a:prstGeom>
        </p:spPr>
        <p:txBody>
          <a:bodyPr vert="horz" lIns="86204" tIns="43102" rIns="86204" bIns="43102" rtlCol="0" anchor="ctr">
            <a:noAutofit/>
          </a:bodyPr>
          <a:lstStyle/>
          <a:p>
            <a:pPr lvl="0"/>
            <a:r>
              <a:rPr lang="en-US" sz="7541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7748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2438402"/>
            <a:ext cx="6591985" cy="2724845"/>
          </a:xfrm>
        </p:spPr>
        <p:txBody>
          <a:bodyPr anchor="b">
            <a:normAutofit/>
          </a:bodyPr>
          <a:lstStyle>
            <a:lvl1pPr algn="l">
              <a:defRPr sz="4525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5181601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F812-158B-414E-8E7A-517F3D7CEBD0}" type="datetime1">
              <a:rPr lang="cs-CZ" smtClean="0"/>
              <a:t>24.01.2019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4A94CC9-1315-4612-964D-4E2AD829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5038" y="6092657"/>
            <a:ext cx="584978" cy="365125"/>
          </a:xfrm>
          <a:prstGeom prst="rect">
            <a:avLst/>
          </a:prstGeom>
        </p:spPr>
        <p:txBody>
          <a:bodyPr/>
          <a:lstStyle/>
          <a:p>
            <a:fld id="{291702F6-E4F6-43AE-9138-2C6C83276F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274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525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63">
                <a:solidFill>
                  <a:schemeClr val="accent1"/>
                </a:solidFill>
              </a:defRPr>
            </a:lvl1pPr>
            <a:lvl2pPr marL="430997" indent="0">
              <a:buFontTx/>
              <a:buNone/>
              <a:defRPr/>
            </a:lvl2pPr>
            <a:lvl3pPr marL="861993" indent="0">
              <a:buFontTx/>
              <a:buNone/>
              <a:defRPr/>
            </a:lvl3pPr>
            <a:lvl4pPr marL="1292990" indent="0">
              <a:buFontTx/>
              <a:buNone/>
              <a:defRPr/>
            </a:lvl4pPr>
            <a:lvl5pPr marL="1723986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1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CFB5-BE61-4570-82F9-D3162BCEBF27}" type="datetime1">
              <a:rPr lang="cs-CZ" smtClean="0"/>
              <a:t>24.01.2019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1808317" y="648006"/>
            <a:ext cx="457319" cy="584776"/>
          </a:xfrm>
          <a:prstGeom prst="rect">
            <a:avLst/>
          </a:prstGeom>
        </p:spPr>
        <p:txBody>
          <a:bodyPr vert="horz" lIns="86204" tIns="43102" rIns="86204" bIns="43102" rtlCol="0" anchor="ctr">
            <a:noAutofit/>
          </a:bodyPr>
          <a:lstStyle/>
          <a:p>
            <a:pPr lvl="0"/>
            <a:r>
              <a:rPr lang="en-US" sz="7541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4" y="2905306"/>
            <a:ext cx="457319" cy="584776"/>
          </a:xfrm>
          <a:prstGeom prst="rect">
            <a:avLst/>
          </a:prstGeom>
        </p:spPr>
        <p:txBody>
          <a:bodyPr vert="horz" lIns="86204" tIns="43102" rIns="86204" bIns="43102" rtlCol="0" anchor="ctr">
            <a:noAutofit/>
          </a:bodyPr>
          <a:lstStyle/>
          <a:p>
            <a:pPr lvl="0"/>
            <a:r>
              <a:rPr lang="en-US" sz="7541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13705F3-113C-47A9-BE04-75550A15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5038" y="6092657"/>
            <a:ext cx="584978" cy="365125"/>
          </a:xfrm>
          <a:prstGeom prst="rect">
            <a:avLst/>
          </a:prstGeom>
        </p:spPr>
        <p:txBody>
          <a:bodyPr/>
          <a:lstStyle/>
          <a:p>
            <a:fld id="{291702F6-E4F6-43AE-9138-2C6C83276F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96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8"/>
            <a:ext cx="6591984" cy="2880020"/>
          </a:xfrm>
        </p:spPr>
        <p:txBody>
          <a:bodyPr anchor="ctr">
            <a:normAutofit/>
          </a:bodyPr>
          <a:lstStyle>
            <a:lvl1pPr algn="l">
              <a:defRPr sz="4525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6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63">
                <a:solidFill>
                  <a:schemeClr val="accent1"/>
                </a:solidFill>
              </a:defRPr>
            </a:lvl1pPr>
            <a:lvl2pPr marL="430997" indent="0">
              <a:buFontTx/>
              <a:buNone/>
              <a:defRPr/>
            </a:lvl2pPr>
            <a:lvl3pPr marL="861993" indent="0">
              <a:buFontTx/>
              <a:buNone/>
              <a:defRPr/>
            </a:lvl3pPr>
            <a:lvl4pPr marL="1292990" indent="0">
              <a:buFontTx/>
              <a:buNone/>
              <a:defRPr/>
            </a:lvl4pPr>
            <a:lvl5pPr marL="1723986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5181601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0462-86FB-4676-8722-4436636BB52E}" type="datetime1">
              <a:rPr lang="cs-CZ" smtClean="0"/>
              <a:t>24.01.2019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1BEE1FE-43E3-4986-BCD5-0AB3BE6F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5038" y="6092657"/>
            <a:ext cx="584978" cy="365125"/>
          </a:xfrm>
          <a:prstGeom prst="rect">
            <a:avLst/>
          </a:prstGeom>
        </p:spPr>
        <p:txBody>
          <a:bodyPr/>
          <a:lstStyle/>
          <a:p>
            <a:fld id="{291702F6-E4F6-43AE-9138-2C6C83276F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68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7AEC-CF22-4092-BCB9-BB67C6354452}" type="datetime1">
              <a:rPr lang="cs-CZ" smtClean="0"/>
              <a:t>24.01.2019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5038" y="6092657"/>
            <a:ext cx="584978" cy="365125"/>
          </a:xfrm>
          <a:prstGeom prst="rect">
            <a:avLst/>
          </a:prstGeom>
        </p:spPr>
        <p:txBody>
          <a:bodyPr/>
          <a:lstStyle/>
          <a:p>
            <a:fld id="{291702F6-E4F6-43AE-9138-2C6C83276F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252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6" y="627406"/>
            <a:ext cx="1656132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A983-04EC-4366-B2D9-E40EEAA9D3DE}" type="datetime1">
              <a:rPr lang="cs-CZ" smtClean="0"/>
              <a:t>24.01.2019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5038" y="6092657"/>
            <a:ext cx="584978" cy="365125"/>
          </a:xfrm>
          <a:prstGeom prst="rect">
            <a:avLst/>
          </a:prstGeom>
        </p:spPr>
        <p:txBody>
          <a:bodyPr/>
          <a:lstStyle/>
          <a:p>
            <a:fld id="{291702F6-E4F6-43AE-9138-2C6C83276F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95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2" y="624110"/>
            <a:ext cx="6589199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6" y="2133601"/>
            <a:ext cx="6591985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346A-0C8C-4528-92FD-C7361E86D380}" type="datetime1">
              <a:rPr lang="cs-CZ" smtClean="0"/>
              <a:t>24.01.2019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72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2074562"/>
            <a:ext cx="6591985" cy="1468800"/>
          </a:xfrm>
        </p:spPr>
        <p:txBody>
          <a:bodyPr anchor="b"/>
          <a:lstStyle>
            <a:lvl1pPr algn="l">
              <a:defRPr sz="3771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188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0997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2pPr>
            <a:lvl3pPr marL="861993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3pPr>
            <a:lvl4pPr marL="129299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723986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2154983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585979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301697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447971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6D87-61A5-4024-A33D-596EC4F57ACB}" type="datetime1">
              <a:rPr lang="cs-CZ" smtClean="0"/>
              <a:t>24.01.2019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18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7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7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30F3-6C1F-4F4A-A276-E13186129206}" type="datetime1">
              <a:rPr lang="cs-CZ" smtClean="0"/>
              <a:t>24.01.2019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263" b="0"/>
            </a:lvl1pPr>
            <a:lvl2pPr marL="430997" indent="0">
              <a:buNone/>
              <a:defRPr sz="1886" b="1"/>
            </a:lvl2pPr>
            <a:lvl3pPr marL="861993" indent="0">
              <a:buNone/>
              <a:defRPr sz="1697" b="1"/>
            </a:lvl3pPr>
            <a:lvl4pPr marL="1292990" indent="0">
              <a:buNone/>
              <a:defRPr sz="1509" b="1"/>
            </a:lvl4pPr>
            <a:lvl5pPr marL="1723986" indent="0">
              <a:buNone/>
              <a:defRPr sz="1509" b="1"/>
            </a:lvl5pPr>
            <a:lvl6pPr marL="2154983" indent="0">
              <a:buNone/>
              <a:defRPr sz="1509" b="1"/>
            </a:lvl6pPr>
            <a:lvl7pPr marL="2585979" indent="0">
              <a:buNone/>
              <a:defRPr sz="1509" b="1"/>
            </a:lvl7pPr>
            <a:lvl8pPr marL="3016975" indent="0">
              <a:buNone/>
              <a:defRPr sz="1509" b="1"/>
            </a:lvl8pPr>
            <a:lvl9pPr marL="3447971" indent="0">
              <a:buNone/>
              <a:defRPr sz="150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9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5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263" b="0"/>
            </a:lvl1pPr>
            <a:lvl2pPr marL="430997" indent="0">
              <a:buNone/>
              <a:defRPr sz="1886" b="1"/>
            </a:lvl2pPr>
            <a:lvl3pPr marL="861993" indent="0">
              <a:buNone/>
              <a:defRPr sz="1697" b="1"/>
            </a:lvl3pPr>
            <a:lvl4pPr marL="1292990" indent="0">
              <a:buNone/>
              <a:defRPr sz="1509" b="1"/>
            </a:lvl4pPr>
            <a:lvl5pPr marL="1723986" indent="0">
              <a:buNone/>
              <a:defRPr sz="1509" b="1"/>
            </a:lvl5pPr>
            <a:lvl6pPr marL="2154983" indent="0">
              <a:buNone/>
              <a:defRPr sz="1509" b="1"/>
            </a:lvl6pPr>
            <a:lvl7pPr marL="2585979" indent="0">
              <a:buNone/>
              <a:defRPr sz="1509" b="1"/>
            </a:lvl7pPr>
            <a:lvl8pPr marL="3016975" indent="0">
              <a:buNone/>
              <a:defRPr sz="1509" b="1"/>
            </a:lvl8pPr>
            <a:lvl9pPr marL="3447971" indent="0">
              <a:buNone/>
              <a:defRPr sz="150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DCFB-7C92-4902-91F0-1E88C59AD44D}" type="datetime1">
              <a:rPr lang="cs-CZ" smtClean="0"/>
              <a:t>24.01.2019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1F456A4-62AE-47B7-A6B3-31F00A07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5038" y="6092657"/>
            <a:ext cx="584978" cy="365125"/>
          </a:xfrm>
          <a:prstGeom prst="rect">
            <a:avLst/>
          </a:prstGeom>
        </p:spPr>
        <p:txBody>
          <a:bodyPr/>
          <a:lstStyle/>
          <a:p>
            <a:fld id="{291702F6-E4F6-43AE-9138-2C6C83276F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91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753B-DA81-4650-8AED-7A65CDDF3A9D}" type="datetime1">
              <a:rPr lang="cs-CZ" smtClean="0"/>
              <a:t>24.01.2019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5038" y="6092657"/>
            <a:ext cx="584978" cy="365125"/>
          </a:xfrm>
          <a:prstGeom prst="rect">
            <a:avLst/>
          </a:prstGeom>
        </p:spPr>
        <p:txBody>
          <a:bodyPr/>
          <a:lstStyle/>
          <a:p>
            <a:fld id="{291702F6-E4F6-43AE-9138-2C6C83276F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02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59E9-60E9-40D0-87E8-7BB029A1FE68}" type="datetime1">
              <a:rPr lang="cs-CZ" smtClean="0"/>
              <a:t>24.01.2019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5038" y="6092657"/>
            <a:ext cx="584978" cy="365125"/>
          </a:xfrm>
          <a:prstGeom prst="rect">
            <a:avLst/>
          </a:prstGeom>
        </p:spPr>
        <p:txBody>
          <a:bodyPr/>
          <a:lstStyle/>
          <a:p>
            <a:fld id="{291702F6-E4F6-43AE-9138-2C6C83276F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9"/>
            <a:ext cx="2629584" cy="976312"/>
          </a:xfrm>
        </p:spPr>
        <p:txBody>
          <a:bodyPr anchor="b"/>
          <a:lstStyle>
            <a:lvl1pPr algn="l">
              <a:defRPr sz="1886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320"/>
            </a:lvl1pPr>
            <a:lvl2pPr marL="430997" indent="0">
              <a:buNone/>
              <a:defRPr sz="1131"/>
            </a:lvl2pPr>
            <a:lvl3pPr marL="861993" indent="0">
              <a:buNone/>
              <a:defRPr sz="942"/>
            </a:lvl3pPr>
            <a:lvl4pPr marL="1292990" indent="0">
              <a:buNone/>
              <a:defRPr sz="848"/>
            </a:lvl4pPr>
            <a:lvl5pPr marL="1723986" indent="0">
              <a:buNone/>
              <a:defRPr sz="848"/>
            </a:lvl5pPr>
            <a:lvl6pPr marL="2154983" indent="0">
              <a:buNone/>
              <a:defRPr sz="848"/>
            </a:lvl6pPr>
            <a:lvl7pPr marL="2585979" indent="0">
              <a:buNone/>
              <a:defRPr sz="848"/>
            </a:lvl7pPr>
            <a:lvl8pPr marL="3016975" indent="0">
              <a:buNone/>
              <a:defRPr sz="848"/>
            </a:lvl8pPr>
            <a:lvl9pPr marL="3447971" indent="0">
              <a:buNone/>
              <a:defRPr sz="84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FC2A-6ED9-4BF8-8AAD-547D564A61F7}" type="datetime1">
              <a:rPr lang="cs-CZ" smtClean="0"/>
              <a:t>24.01.2019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5038" y="6092657"/>
            <a:ext cx="584978" cy="365125"/>
          </a:xfrm>
          <a:prstGeom prst="rect">
            <a:avLst/>
          </a:prstGeom>
        </p:spPr>
        <p:txBody>
          <a:bodyPr/>
          <a:lstStyle/>
          <a:p>
            <a:fld id="{291702F6-E4F6-43AE-9138-2C6C83276F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15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263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6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9"/>
            </a:lvl1pPr>
            <a:lvl2pPr marL="430997" indent="0">
              <a:buNone/>
              <a:defRPr sz="1509"/>
            </a:lvl2pPr>
            <a:lvl3pPr marL="861993" indent="0">
              <a:buNone/>
              <a:defRPr sz="1509"/>
            </a:lvl3pPr>
            <a:lvl4pPr marL="1292990" indent="0">
              <a:buNone/>
              <a:defRPr sz="1509"/>
            </a:lvl4pPr>
            <a:lvl5pPr marL="1723986" indent="0">
              <a:buNone/>
              <a:defRPr sz="1509"/>
            </a:lvl5pPr>
            <a:lvl6pPr marL="2154983" indent="0">
              <a:buNone/>
              <a:defRPr sz="1509"/>
            </a:lvl6pPr>
            <a:lvl7pPr marL="2585979" indent="0">
              <a:buNone/>
              <a:defRPr sz="1509"/>
            </a:lvl7pPr>
            <a:lvl8pPr marL="3016975" indent="0">
              <a:buNone/>
              <a:defRPr sz="1509"/>
            </a:lvl8pPr>
            <a:lvl9pPr marL="3447971" indent="0">
              <a:buNone/>
              <a:defRPr sz="1509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131"/>
            </a:lvl1pPr>
            <a:lvl2pPr marL="430997" indent="0">
              <a:buNone/>
              <a:defRPr sz="1131"/>
            </a:lvl2pPr>
            <a:lvl3pPr marL="861993" indent="0">
              <a:buNone/>
              <a:defRPr sz="942"/>
            </a:lvl3pPr>
            <a:lvl4pPr marL="1292990" indent="0">
              <a:buNone/>
              <a:defRPr sz="848"/>
            </a:lvl4pPr>
            <a:lvl5pPr marL="1723986" indent="0">
              <a:buNone/>
              <a:defRPr sz="848"/>
            </a:lvl5pPr>
            <a:lvl6pPr marL="2154983" indent="0">
              <a:buNone/>
              <a:defRPr sz="848"/>
            </a:lvl6pPr>
            <a:lvl7pPr marL="2585979" indent="0">
              <a:buNone/>
              <a:defRPr sz="848"/>
            </a:lvl7pPr>
            <a:lvl8pPr marL="3016975" indent="0">
              <a:buNone/>
              <a:defRPr sz="848"/>
            </a:lvl8pPr>
            <a:lvl9pPr marL="3447971" indent="0">
              <a:buNone/>
              <a:defRPr sz="84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E3D9-F0EF-403B-AAB8-E986DB2CD88D}" type="datetime1">
              <a:rPr lang="cs-CZ" smtClean="0"/>
              <a:t>24.01.2019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96774B8-8A4C-447B-8D27-B3A8B4102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5038" y="6092657"/>
            <a:ext cx="584978" cy="365125"/>
          </a:xfrm>
          <a:prstGeom prst="rect">
            <a:avLst/>
          </a:prstGeom>
        </p:spPr>
        <p:txBody>
          <a:bodyPr/>
          <a:lstStyle/>
          <a:p>
            <a:fld id="{291702F6-E4F6-43AE-9138-2C6C83276F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88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0070C0"/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 8">
            <a:extLst>
              <a:ext uri="{FF2B5EF4-FFF2-40B4-BE49-F238E27FC236}">
                <a16:creationId xmlns:a16="http://schemas.microsoft.com/office/drawing/2014/main" id="{48287E09-4FEF-413A-A0CF-1ECF7D50AFC6}"/>
              </a:ext>
            </a:extLst>
          </p:cNvPr>
          <p:cNvSpPr/>
          <p:nvPr userDrawn="1"/>
        </p:nvSpPr>
        <p:spPr bwMode="auto">
          <a:xfrm>
            <a:off x="-3258" y="6129778"/>
            <a:ext cx="821203" cy="400113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fld id="{BE0B8215-B658-4FF0-81C0-511617DF64F8}" type="slidenum">
              <a:rPr lang="cs-CZ" baseline="0" smtClean="0">
                <a:solidFill>
                  <a:schemeClr val="bg1"/>
                </a:solidFill>
              </a:rPr>
              <a:t>‹#›</a:t>
            </a:fld>
            <a:endParaRPr lang="cs-CZ" baseline="0" dirty="0">
              <a:solidFill>
                <a:schemeClr val="bg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928421"/>
            <a:ext cx="6589200" cy="772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90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18809-2AF5-42C7-B43D-E36E9EA0F31B}" type="datetime1">
              <a:rPr lang="cs-CZ" smtClean="0"/>
              <a:t>24.01.2019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10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838B2DE-4D52-4BC2-A664-D87A09A44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" t="16797" r="5745" b="15403"/>
          <a:stretch/>
        </p:blipFill>
        <p:spPr>
          <a:xfrm>
            <a:off x="673349" y="49833"/>
            <a:ext cx="3684119" cy="720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DC89CDF-8064-47FB-9F62-A88FE510224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836" y="55942"/>
            <a:ext cx="2000710" cy="7200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516AFBA-6D56-4406-90E1-D6F8518BC00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370" y="64082"/>
            <a:ext cx="717030" cy="7200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DE4A1A2-339A-4E0B-B782-1C6E754469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" t="16769" r="2246" b="16379"/>
          <a:stretch/>
        </p:blipFill>
        <p:spPr>
          <a:xfrm>
            <a:off x="2469227" y="6059834"/>
            <a:ext cx="466286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7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hdr="0" ftr="0" dt="0"/>
  <p:txStyles>
    <p:titleStyle>
      <a:lvl1pPr algn="l" defTabSz="430997" rtl="0" eaLnBrk="1" latinLnBrk="0" hangingPunct="1">
        <a:spcBef>
          <a:spcPct val="0"/>
        </a:spcBef>
        <a:buNone/>
        <a:defRPr sz="3393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3248" indent="-323248" algn="l" defTabSz="430997" rtl="0" eaLnBrk="1" latinLnBrk="0" hangingPunct="1">
        <a:spcBef>
          <a:spcPts val="942"/>
        </a:spcBef>
        <a:spcAft>
          <a:spcPts val="0"/>
        </a:spcAft>
        <a:buClr>
          <a:srgbClr val="002060"/>
        </a:buClr>
        <a:buFont typeface="Wingdings 3" charset="2"/>
        <a:buChar char=""/>
        <a:defRPr sz="16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00369" indent="-269373" algn="l" defTabSz="430997" rtl="0" eaLnBrk="1" latinLnBrk="0" hangingPunct="1">
        <a:spcBef>
          <a:spcPts val="942"/>
        </a:spcBef>
        <a:spcAft>
          <a:spcPts val="0"/>
        </a:spcAft>
        <a:buClr>
          <a:srgbClr val="002060"/>
        </a:buClr>
        <a:buFont typeface="Wingdings 3" charset="2"/>
        <a:buChar char=""/>
        <a:defRPr sz="150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77491" indent="-215498" algn="l" defTabSz="430997" rtl="0" eaLnBrk="1" latinLnBrk="0" hangingPunct="1">
        <a:spcBef>
          <a:spcPts val="942"/>
        </a:spcBef>
        <a:spcAft>
          <a:spcPts val="0"/>
        </a:spcAft>
        <a:buClr>
          <a:srgbClr val="002060"/>
        </a:buClr>
        <a:buFont typeface="Wingdings 3" charset="2"/>
        <a:buChar char=""/>
        <a:defRPr sz="1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08487" indent="-215498" algn="l" defTabSz="430997" rtl="0" eaLnBrk="1" latinLnBrk="0" hangingPunct="1">
        <a:spcBef>
          <a:spcPts val="942"/>
        </a:spcBef>
        <a:spcAft>
          <a:spcPts val="0"/>
        </a:spcAft>
        <a:buClr>
          <a:srgbClr val="002060"/>
        </a:buClr>
        <a:buFont typeface="Wingdings 3" charset="2"/>
        <a:buChar char=""/>
        <a:defRPr sz="11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39484" indent="-215498" algn="l" defTabSz="430997" rtl="0" eaLnBrk="1" latinLnBrk="0" hangingPunct="1">
        <a:spcBef>
          <a:spcPts val="942"/>
        </a:spcBef>
        <a:spcAft>
          <a:spcPts val="0"/>
        </a:spcAft>
        <a:buClr>
          <a:srgbClr val="002060"/>
        </a:buClr>
        <a:buFont typeface="Wingdings 3" charset="2"/>
        <a:buChar char=""/>
        <a:defRPr sz="11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70481" indent="-215498" algn="l" defTabSz="430997" rtl="0" eaLnBrk="1" latinLnBrk="0" hangingPunct="1">
        <a:spcBef>
          <a:spcPts val="942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801477" indent="-215498" algn="l" defTabSz="430997" rtl="0" eaLnBrk="1" latinLnBrk="0" hangingPunct="1">
        <a:spcBef>
          <a:spcPts val="942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32474" indent="-215498" algn="l" defTabSz="430997" rtl="0" eaLnBrk="1" latinLnBrk="0" hangingPunct="1">
        <a:spcBef>
          <a:spcPts val="942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63470" indent="-215498" algn="l" defTabSz="430997" rtl="0" eaLnBrk="1" latinLnBrk="0" hangingPunct="1">
        <a:spcBef>
          <a:spcPts val="942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0997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0997" algn="l" defTabSz="430997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1993" algn="l" defTabSz="430997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2990" algn="l" defTabSz="430997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3986" algn="l" defTabSz="430997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4983" algn="l" defTabSz="430997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5979" algn="l" defTabSz="430997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6975" algn="l" defTabSz="430997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7971" algn="l" defTabSz="430997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ladoboleslavskyvenkov.cz/dotace-mas/vyzvy-prv/vyzva-prv-c-2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ladoboleslavskyvenkov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ladoboleslavskyvenkov.cz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ladoboleslavskyvenkov.cz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mailto:prv@mladoboleslavskyvenkov.cz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nadpis 2"/>
          <p:cNvSpPr txBox="1">
            <a:spLocks/>
          </p:cNvSpPr>
          <p:nvPr/>
        </p:nvSpPr>
        <p:spPr>
          <a:xfrm>
            <a:off x="395536" y="2492896"/>
            <a:ext cx="8352928" cy="2520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lvl="0" algn="ctr" defTabSz="914400">
              <a:lnSpc>
                <a:spcPct val="120000"/>
              </a:lnSpc>
              <a:spcBef>
                <a:spcPts val="200"/>
              </a:spcBef>
              <a:defRPr/>
            </a:pPr>
            <a:r>
              <a:rPr lang="cs-CZ" sz="7200" b="1" dirty="0">
                <a:solidFill>
                  <a:srgbClr val="002060"/>
                </a:solidFill>
              </a:rPr>
              <a:t>Seminář k 2. výzvě</a:t>
            </a:r>
          </a:p>
          <a:p>
            <a:pPr lvl="0" algn="ctr" defTabSz="914400">
              <a:lnSpc>
                <a:spcPct val="120000"/>
              </a:lnSpc>
              <a:spcBef>
                <a:spcPts val="200"/>
              </a:spcBef>
              <a:defRPr/>
            </a:pPr>
            <a:r>
              <a:rPr lang="cs-CZ" sz="7200" b="1" dirty="0">
                <a:solidFill>
                  <a:srgbClr val="002060"/>
                </a:solidFill>
              </a:rPr>
              <a:t>Programu rozvoje venkova</a:t>
            </a:r>
          </a:p>
          <a:p>
            <a:pPr lvl="0" algn="ctr" defTabSz="914400">
              <a:lnSpc>
                <a:spcPct val="120000"/>
              </a:lnSpc>
              <a:spcBef>
                <a:spcPts val="200"/>
              </a:spcBef>
              <a:defRPr/>
            </a:pPr>
            <a:endParaRPr lang="cs-CZ" sz="4800" b="1" dirty="0">
              <a:solidFill>
                <a:srgbClr val="002060"/>
              </a:solidFill>
            </a:endParaRPr>
          </a:p>
          <a:p>
            <a:pPr lvl="0" algn="ctr" defTabSz="914400">
              <a:lnSpc>
                <a:spcPct val="120000"/>
              </a:lnSpc>
              <a:spcBef>
                <a:spcPts val="200"/>
              </a:spcBef>
              <a:defRPr/>
            </a:pPr>
            <a:r>
              <a:rPr lang="cs-CZ" sz="4800" b="1" dirty="0">
                <a:solidFill>
                  <a:srgbClr val="002060"/>
                </a:solidFill>
              </a:rPr>
              <a:t>Mladoboleslavský venkov z. </a:t>
            </a:r>
            <a:r>
              <a:rPr lang="cs-CZ" sz="4800" b="1" dirty="0" err="1">
                <a:solidFill>
                  <a:srgbClr val="002060"/>
                </a:solidFill>
              </a:rPr>
              <a:t>ú.</a:t>
            </a:r>
            <a:endParaRPr lang="cs-CZ" sz="4800" b="1" dirty="0">
              <a:solidFill>
                <a:srgbClr val="002060"/>
              </a:solidFill>
            </a:endParaRPr>
          </a:p>
          <a:p>
            <a:pPr lvl="0" algn="ctr" defTabSz="914400">
              <a:lnSpc>
                <a:spcPct val="120000"/>
              </a:lnSpc>
              <a:spcBef>
                <a:spcPts val="200"/>
              </a:spcBef>
              <a:defRPr/>
            </a:pPr>
            <a:r>
              <a:rPr lang="cs-CZ" sz="4800" b="1">
                <a:solidFill>
                  <a:srgbClr val="002060"/>
                </a:solidFill>
              </a:rPr>
              <a:t>17. </a:t>
            </a:r>
            <a:r>
              <a:rPr lang="cs-CZ" sz="4800" b="1" dirty="0">
                <a:solidFill>
                  <a:srgbClr val="002060"/>
                </a:solidFill>
              </a:rPr>
              <a:t>ledna 2019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nadpis 2"/>
          <p:cNvSpPr txBox="1">
            <a:spLocks/>
          </p:cNvSpPr>
          <p:nvPr/>
        </p:nvSpPr>
        <p:spPr>
          <a:xfrm>
            <a:off x="395536" y="2492896"/>
            <a:ext cx="8352928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4800" b="1" dirty="0">
                <a:solidFill>
                  <a:srgbClr val="002060"/>
                </a:solidFill>
              </a:rPr>
              <a:t>2. Výzva, </a:t>
            </a:r>
            <a:r>
              <a:rPr lang="cs-CZ" sz="4800" b="1" dirty="0" err="1">
                <a:solidFill>
                  <a:srgbClr val="002060"/>
                </a:solidFill>
              </a:rPr>
              <a:t>Fiche</a:t>
            </a:r>
            <a:r>
              <a:rPr lang="cs-CZ" sz="4800" b="1" dirty="0">
                <a:solidFill>
                  <a:srgbClr val="002060"/>
                </a:solidFill>
              </a:rPr>
              <a:t>, alokace, </a:t>
            </a:r>
            <a:br>
              <a:rPr lang="cs-CZ" sz="4800" b="1" dirty="0">
                <a:solidFill>
                  <a:srgbClr val="002060"/>
                </a:solidFill>
              </a:rPr>
            </a:br>
            <a:r>
              <a:rPr lang="cs-CZ" sz="4800" b="1" dirty="0">
                <a:solidFill>
                  <a:srgbClr val="002060"/>
                </a:solidFill>
              </a:rPr>
              <a:t>způsobilé výdaje, preferenční kritéria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A) Výzva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8800"/>
            <a:ext cx="7850833" cy="4176465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cs-CZ" sz="18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Vyhlášení výzvy: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15. 1. 2019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sz="18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Příjem žádostí: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2. 2019 - 30. 4.2019</a:t>
            </a:r>
          </a:p>
          <a:p>
            <a:pPr marL="0" indent="0">
              <a:spcBef>
                <a:spcPts val="200"/>
              </a:spcBef>
              <a:buNone/>
            </a:pP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200"/>
              </a:spcBef>
              <a:buNone/>
            </a:pP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výzvě jsou obsaženy vše důležité termíny, způsob podávání žádosti, seznam Fichí, na které se výzva vztahuje, požadované přílohy, kontaktní informace, ostatní důležité informace.</a:t>
            </a:r>
          </a:p>
          <a:p>
            <a:pPr marL="0" indent="0">
              <a:spcBef>
                <a:spcPts val="200"/>
              </a:spcBef>
              <a:buNone/>
            </a:pP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Výzva na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b="1" dirty="0">
                <a:hlinkClick r:id="rId2"/>
              </a:rPr>
              <a:t>http://www.mladoboleslavskyvenkov.cz/dotace-mas/vyzvy-prv/vyzva-prv-c-2/</a:t>
            </a:r>
            <a:r>
              <a:rPr lang="cs-CZ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4073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B) </a:t>
            </a:r>
            <a:r>
              <a:rPr lang="cs-CZ" sz="3600" b="1" dirty="0" err="1">
                <a:solidFill>
                  <a:srgbClr val="002060"/>
                </a:solidFill>
              </a:rPr>
              <a:t>Fiche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850833" cy="430056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buClr>
                <a:srgbClr val="002060"/>
              </a:buClr>
            </a:pPr>
            <a:r>
              <a:rPr lang="cs-CZ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</a:t>
            </a: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č. 3 – Podnikání na venkově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buClr>
                <a:srgbClr val="002060"/>
              </a:buClr>
              <a:buNone/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Operace 19.2.1., Podpora investic na založení nebo rozvoj nezemědělských činností, článek 19, odstavec 1., písmeno b)</a:t>
            </a:r>
          </a:p>
          <a:p>
            <a:pPr>
              <a:lnSpc>
                <a:spcPct val="110000"/>
              </a:lnSpc>
              <a:spcBef>
                <a:spcPts val="200"/>
              </a:spcBef>
              <a:buClr>
                <a:srgbClr val="002060"/>
              </a:buClr>
            </a:pP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č. 4 – Podpora zemědělských podniků – investice do podniků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buClr>
                <a:srgbClr val="002060"/>
              </a:buClr>
              <a:buNone/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Operace 19.2.1., Investice do zemědělských podniků, článek 17, odstavec 	1., písmeno a)</a:t>
            </a:r>
          </a:p>
          <a:p>
            <a:pPr>
              <a:lnSpc>
                <a:spcPct val="110000"/>
              </a:lnSpc>
              <a:spcBef>
                <a:spcPts val="200"/>
              </a:spcBef>
              <a:buClr>
                <a:srgbClr val="002060"/>
              </a:buClr>
            </a:pP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č. 5 – Podpora zemědělských produktů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buClr>
                <a:srgbClr val="002060"/>
              </a:buClr>
              <a:buNone/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Operace 19.2.1., Zpracování a uvádění na trh zemědělských produktů, článek 17, odst. 1, písmeno b)</a:t>
            </a:r>
          </a:p>
        </p:txBody>
      </p:sp>
    </p:spTree>
    <p:extLst>
      <p:ext uri="{BB962C8B-B14F-4D97-AF65-F5344CB8AC3E}">
        <p14:creationId xmlns:p14="http://schemas.microsoft.com/office/powerpoint/2010/main" val="1394892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B) </a:t>
            </a:r>
            <a:r>
              <a:rPr lang="cs-CZ" sz="3600" b="1" dirty="0" err="1">
                <a:solidFill>
                  <a:srgbClr val="002060"/>
                </a:solidFill>
              </a:rPr>
              <a:t>Fiche</a:t>
            </a:r>
            <a:r>
              <a:rPr lang="cs-CZ" sz="3600" b="1" dirty="0">
                <a:solidFill>
                  <a:srgbClr val="002060"/>
                </a:solidFill>
              </a:rPr>
              <a:t> č. 3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994849" cy="430056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cs-CZ" sz="2000" b="1" dirty="0">
                <a:solidFill>
                  <a:srgbClr val="002060"/>
                </a:solidFill>
              </a:rPr>
              <a:t>Název </a:t>
            </a:r>
            <a:r>
              <a:rPr lang="cs-CZ" sz="2000" b="1" dirty="0" err="1">
                <a:solidFill>
                  <a:srgbClr val="002060"/>
                </a:solidFill>
              </a:rPr>
              <a:t>Fiche</a:t>
            </a:r>
            <a:r>
              <a:rPr lang="cs-CZ" sz="2000" b="1" dirty="0">
                <a:solidFill>
                  <a:srgbClr val="002060"/>
                </a:solidFill>
              </a:rPr>
              <a:t>:</a:t>
            </a:r>
            <a:r>
              <a:rPr lang="cs-CZ" sz="2000" dirty="0">
                <a:solidFill>
                  <a:srgbClr val="002060"/>
                </a:solidFill>
              </a:rPr>
              <a:t>	Podnikání na venkově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sz="2000" b="1" dirty="0">
                <a:solidFill>
                  <a:srgbClr val="002060"/>
                </a:solidFill>
              </a:rPr>
              <a:t>Alokace:</a:t>
            </a:r>
            <a:r>
              <a:rPr lang="cs-CZ" sz="2000" dirty="0">
                <a:solidFill>
                  <a:srgbClr val="002060"/>
                </a:solidFill>
              </a:rPr>
              <a:t>		2. 250. 000,- Kč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sz="2000" b="1" dirty="0">
                <a:solidFill>
                  <a:srgbClr val="002060"/>
                </a:solidFill>
              </a:rPr>
              <a:t>Dotace: 		</a:t>
            </a:r>
            <a:r>
              <a:rPr lang="cs-CZ" sz="2000" dirty="0">
                <a:solidFill>
                  <a:srgbClr val="002060"/>
                </a:solidFill>
              </a:rPr>
              <a:t>25% - 45% způsobilých výdajů dle velikosti podniku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sz="2000" b="1" dirty="0">
                <a:solidFill>
                  <a:srgbClr val="002060"/>
                </a:solidFill>
              </a:rPr>
              <a:t>Žadatel:</a:t>
            </a:r>
            <a:r>
              <a:rPr lang="cs-CZ" sz="2000" dirty="0">
                <a:solidFill>
                  <a:srgbClr val="002060"/>
                </a:solidFill>
              </a:rPr>
              <a:t>		Podnikatelské subjekty (FO, PO) – mikropodniky a malé 				podniky ve venkovských oblastech, zemědělci</a:t>
            </a:r>
          </a:p>
          <a:p>
            <a:pPr marL="0" indent="0">
              <a:spcBef>
                <a:spcPts val="200"/>
              </a:spcBef>
              <a:buNone/>
            </a:pPr>
            <a:endParaRPr lang="cs-CZ" sz="2000" b="1" dirty="0">
              <a:solidFill>
                <a:srgbClr val="002060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cs-CZ" sz="2000" b="1" dirty="0">
                <a:solidFill>
                  <a:srgbClr val="002060"/>
                </a:solidFill>
              </a:rPr>
              <a:t>Oblast podpory: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sz="2000" dirty="0">
                <a:solidFill>
                  <a:srgbClr val="002060"/>
                </a:solidFill>
              </a:rPr>
              <a:t>Podporovány budou investice do vybraných nezemědělských činností dle Klasifikace ekonomických činností (CZ – NACE): </a:t>
            </a:r>
          </a:p>
          <a:p>
            <a:pPr>
              <a:spcBef>
                <a:spcPts val="200"/>
              </a:spcBef>
            </a:pPr>
            <a:r>
              <a:rPr lang="cs-CZ" sz="2000" dirty="0">
                <a:solidFill>
                  <a:srgbClr val="002060"/>
                </a:solidFill>
              </a:rPr>
              <a:t>C (Zpracovatelský průmysl s výjimkou činností v odvětví oceli, v uhelném průmyslu, v odvětví stavby lodí, v odvětví výroby syntetických vláken dle čl. 13 písm. a) NK (EU) č. 651/2014, a dále s výjimkou tříd 12.00 Výroba tabákových výrobků a 25.40 (Výroba zbraní a střeliva), </a:t>
            </a:r>
          </a:p>
        </p:txBody>
      </p:sp>
    </p:spTree>
    <p:extLst>
      <p:ext uri="{BB962C8B-B14F-4D97-AF65-F5344CB8AC3E}">
        <p14:creationId xmlns:p14="http://schemas.microsoft.com/office/powerpoint/2010/main" val="1000890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B) </a:t>
            </a:r>
            <a:r>
              <a:rPr lang="cs-CZ" sz="3600" b="1" dirty="0" err="1">
                <a:solidFill>
                  <a:srgbClr val="002060"/>
                </a:solidFill>
              </a:rPr>
              <a:t>Fiche</a:t>
            </a:r>
            <a:r>
              <a:rPr lang="cs-CZ" sz="3600" b="1" dirty="0">
                <a:solidFill>
                  <a:srgbClr val="002060"/>
                </a:solidFill>
              </a:rPr>
              <a:t> č. 3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994849" cy="4300561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cs-CZ" sz="2000" dirty="0">
                <a:solidFill>
                  <a:srgbClr val="002060"/>
                </a:solidFill>
              </a:rPr>
              <a:t>F (Stavebnictví s výjimkou skupiny 41.1 Developerská činnost),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cs-CZ" sz="2000" dirty="0">
                <a:solidFill>
                  <a:srgbClr val="002060"/>
                </a:solidFill>
              </a:rPr>
              <a:t>G (Velkoobchod a maloobchod; opravy a údržba motorových vozidel s výjimkou oddílu 46 a skupiny 47.3 Maloobchod s pohonnými hmotami ve specializovaných prodejnách), 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cs-CZ" sz="2000" dirty="0">
                <a:solidFill>
                  <a:srgbClr val="002060"/>
                </a:solidFill>
              </a:rPr>
              <a:t>I (Ubytování, stravování a pohostinství), 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cs-CZ" sz="2000" dirty="0">
                <a:solidFill>
                  <a:srgbClr val="002060"/>
                </a:solidFill>
              </a:rPr>
              <a:t>J (Informační a komunikační činnosti s výjimkou oddílu 60 a 61), 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cs-CZ" sz="2000" dirty="0">
                <a:solidFill>
                  <a:srgbClr val="002060"/>
                </a:solidFill>
              </a:rPr>
              <a:t>M (Profesní, vědecké a technické činnosti s výjimkou oddílu 70), 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cs-CZ" sz="2000" dirty="0">
                <a:solidFill>
                  <a:srgbClr val="002060"/>
                </a:solidFill>
              </a:rPr>
              <a:t>N 79 (Činnosti cestovních kanceláří a agentur a ostatní rezervační služby), 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cs-CZ" sz="2000" dirty="0">
                <a:solidFill>
                  <a:srgbClr val="002060"/>
                </a:solidFill>
              </a:rPr>
              <a:t>N 81 (Činnosti související se stavbami a úpravou krajiny s výjimkou skupiny 81.1), 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cs-CZ" sz="2000" dirty="0">
                <a:solidFill>
                  <a:srgbClr val="002060"/>
                </a:solidFill>
              </a:rPr>
              <a:t>N 82.1 (Administrativní a kancelářské činnosti), </a:t>
            </a:r>
          </a:p>
        </p:txBody>
      </p:sp>
    </p:spTree>
    <p:extLst>
      <p:ext uri="{BB962C8B-B14F-4D97-AF65-F5344CB8AC3E}">
        <p14:creationId xmlns:p14="http://schemas.microsoft.com/office/powerpoint/2010/main" val="4240155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B) </a:t>
            </a:r>
            <a:r>
              <a:rPr lang="cs-CZ" sz="3600" b="1" dirty="0" err="1">
                <a:solidFill>
                  <a:srgbClr val="002060"/>
                </a:solidFill>
              </a:rPr>
              <a:t>Fiche</a:t>
            </a:r>
            <a:r>
              <a:rPr lang="cs-CZ" sz="3600" b="1" dirty="0">
                <a:solidFill>
                  <a:srgbClr val="002060"/>
                </a:solidFill>
              </a:rPr>
              <a:t> č. 3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994849" cy="430056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cs-CZ" sz="2000" dirty="0">
                <a:solidFill>
                  <a:srgbClr val="002060"/>
                </a:solidFill>
              </a:rPr>
              <a:t>N 82.3 (Pořádání konferencí a hospodářských výstav), 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cs-CZ" sz="2000" dirty="0">
                <a:solidFill>
                  <a:srgbClr val="002060"/>
                </a:solidFill>
              </a:rPr>
              <a:t>N 82.92 (Balící činnosti),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cs-CZ" sz="2000" dirty="0">
                <a:solidFill>
                  <a:srgbClr val="002060"/>
                </a:solidFill>
              </a:rPr>
              <a:t>P 85.59 (Ostatní vzdělávání </a:t>
            </a:r>
            <a:r>
              <a:rPr lang="cs-CZ" sz="2000" dirty="0" err="1">
                <a:solidFill>
                  <a:srgbClr val="002060"/>
                </a:solidFill>
              </a:rPr>
              <a:t>j.n</a:t>
            </a:r>
            <a:r>
              <a:rPr lang="cs-CZ" sz="2000" dirty="0">
                <a:solidFill>
                  <a:srgbClr val="002060"/>
                </a:solidFill>
              </a:rPr>
              <a:t>.), 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cs-CZ" sz="2000" dirty="0" err="1">
                <a:solidFill>
                  <a:srgbClr val="002060"/>
                </a:solidFill>
              </a:rPr>
              <a:t>R</a:t>
            </a:r>
            <a:r>
              <a:rPr lang="cs-CZ" sz="2000" dirty="0">
                <a:solidFill>
                  <a:srgbClr val="002060"/>
                </a:solidFill>
              </a:rPr>
              <a:t> 93 (Sportovní, zábavní a rekreační činnosti), 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cs-CZ" sz="2000" dirty="0">
                <a:solidFill>
                  <a:srgbClr val="002060"/>
                </a:solidFill>
              </a:rPr>
              <a:t>S 95 (Opravy počítačů a výrobků pro osobní potřebu a převážně pro domácnost) a 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cs-CZ" sz="2000" dirty="0">
                <a:solidFill>
                  <a:srgbClr val="002060"/>
                </a:solidFill>
              </a:rPr>
              <a:t>S 96 (Poskytování ostatních osobních služeb). 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cs-CZ" sz="2000" dirty="0">
                <a:solidFill>
                  <a:srgbClr val="002060"/>
                </a:solidFill>
              </a:rPr>
              <a:t>V případě uvádění produktů na trh jsou na trh uváděny produkty, které nejsou uvedeny v příloze I Smlouvy o fungování EU, případně v kombinaci s produkty uvedenými v příloze I Smlouvy o fungování EU (převažovat musí produkty neuvedené v příloze I Smlouvy o fungování EU). </a:t>
            </a:r>
          </a:p>
        </p:txBody>
      </p:sp>
    </p:spTree>
    <p:extLst>
      <p:ext uri="{BB962C8B-B14F-4D97-AF65-F5344CB8AC3E}">
        <p14:creationId xmlns:p14="http://schemas.microsoft.com/office/powerpoint/2010/main" val="1874278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B) </a:t>
            </a:r>
            <a:r>
              <a:rPr lang="cs-CZ" sz="3600" b="1" dirty="0" err="1">
                <a:solidFill>
                  <a:srgbClr val="002060"/>
                </a:solidFill>
              </a:rPr>
              <a:t>Fiche</a:t>
            </a:r>
            <a:r>
              <a:rPr lang="cs-CZ" sz="3600" b="1" dirty="0">
                <a:solidFill>
                  <a:srgbClr val="002060"/>
                </a:solidFill>
              </a:rPr>
              <a:t> č. 3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994849" cy="430056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cs-CZ" sz="2000" dirty="0">
                <a:solidFill>
                  <a:srgbClr val="002060"/>
                </a:solidFill>
              </a:rPr>
              <a:t>V případě zpracování produktů jsou výstupem procesu produkty, které nejsou uvedeny v příloze I Smlouvy o fungování EU.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cs-CZ" sz="2000" dirty="0">
                <a:solidFill>
                  <a:srgbClr val="002060"/>
                </a:solidFill>
              </a:rPr>
              <a:t>Činnosti </a:t>
            </a:r>
            <a:r>
              <a:rPr lang="cs-CZ" sz="2000" dirty="0" err="1">
                <a:solidFill>
                  <a:srgbClr val="002060"/>
                </a:solidFill>
              </a:rPr>
              <a:t>R</a:t>
            </a:r>
            <a:r>
              <a:rPr lang="cs-CZ" sz="2000" dirty="0">
                <a:solidFill>
                  <a:srgbClr val="002060"/>
                </a:solidFill>
              </a:rPr>
              <a:t> 93 (Sportovní, zábavní a rekreační činnosti) a I 56 (Stravování a pohostinství) mohou být realizovány pouze ve vazbě na venkovskou turistiku a ubytovací kapacitu.</a:t>
            </a:r>
          </a:p>
          <a:p>
            <a:pPr marL="0" indent="0">
              <a:spcBef>
                <a:spcPts val="200"/>
              </a:spcBef>
              <a:buNone/>
            </a:pPr>
            <a:endParaRPr lang="cs-CZ" sz="2000" b="1" dirty="0">
              <a:solidFill>
                <a:srgbClr val="002060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cs-CZ" sz="2000" b="1" dirty="0">
                <a:solidFill>
                  <a:srgbClr val="002060"/>
                </a:solidFill>
              </a:rPr>
              <a:t>Způsobilé výdaje: </a:t>
            </a:r>
          </a:p>
          <a:p>
            <a:pPr marL="0" indent="0">
              <a:spcBef>
                <a:spcPts val="200"/>
              </a:spcBef>
              <a:buClr>
                <a:srgbClr val="002060"/>
              </a:buClr>
              <a:buNone/>
            </a:pPr>
            <a:r>
              <a:rPr lang="cs-CZ" sz="2000" dirty="0">
                <a:solidFill>
                  <a:srgbClr val="002060"/>
                </a:solidFill>
              </a:rPr>
              <a:t>Dotaci lze poskytnout pouze na investiční výdaje, jak jsou definovány v kapitole 1 obecných podmínek Pravidel. </a:t>
            </a:r>
            <a:endParaRPr lang="cs-CZ" sz="2000" b="1" dirty="0">
              <a:solidFill>
                <a:srgbClr val="002060"/>
              </a:solidFill>
            </a:endParaRPr>
          </a:p>
          <a:p>
            <a:pPr>
              <a:spcBef>
                <a:spcPts val="200"/>
              </a:spcBef>
              <a:buClr>
                <a:srgbClr val="002060"/>
              </a:buClr>
            </a:pPr>
            <a:endParaRPr lang="cs-CZ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21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B) </a:t>
            </a:r>
            <a:r>
              <a:rPr lang="cs-CZ" sz="3600" b="1" dirty="0" err="1">
                <a:solidFill>
                  <a:srgbClr val="002060"/>
                </a:solidFill>
              </a:rPr>
              <a:t>Fiche</a:t>
            </a:r>
            <a:r>
              <a:rPr lang="cs-CZ" sz="3600" b="1" dirty="0">
                <a:solidFill>
                  <a:srgbClr val="002060"/>
                </a:solidFill>
              </a:rPr>
              <a:t> č. 3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994849" cy="4300561"/>
          </a:xfrm>
        </p:spPr>
        <p:txBody>
          <a:bodyPr>
            <a:normAutofit lnSpcReduction="10000"/>
          </a:bodyPr>
          <a:lstStyle/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stavební obnova (přestavba, modernizace, statické zabezpečení) či nová výstavba provozovny, kanceláře (včetně nezbytného zázemí pro zaměstnance) či malokapacitního ubytovacího zařízení (včetně stravování a dalších budov a ploch v rámci turistické infrastruktury, sportoviště a příslušné zázemí);</a:t>
            </a: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pořízení strojů, technologií a dalšího vybavení sloužícího pro nezemědělskou činnost (nákup zařízení, užitkových vozů kategorie N1, vybavení, hardware, software) v souvislosti s projektem (včetně montáže a zkoušky před uvedením pořizovaného majetku do stavu způsobilého k užívání);</a:t>
            </a: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doplňující výdaje jako součást projektu (úprava povrchů, náklady na výstavbu odstavných a parkovacích stání, oplocení, nákup a výsadba doprovodné zeleně).</a:t>
            </a:r>
          </a:p>
        </p:txBody>
      </p:sp>
    </p:spTree>
    <p:extLst>
      <p:ext uri="{BB962C8B-B14F-4D97-AF65-F5344CB8AC3E}">
        <p14:creationId xmlns:p14="http://schemas.microsoft.com/office/powerpoint/2010/main" val="896237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B) </a:t>
            </a:r>
            <a:r>
              <a:rPr lang="cs-CZ" sz="3600" b="1" dirty="0" err="1">
                <a:solidFill>
                  <a:srgbClr val="002060"/>
                </a:solidFill>
              </a:rPr>
              <a:t>Fiche</a:t>
            </a:r>
            <a:r>
              <a:rPr lang="cs-CZ" sz="3600" b="1" dirty="0">
                <a:solidFill>
                  <a:srgbClr val="002060"/>
                </a:solidFill>
              </a:rPr>
              <a:t> č. 4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994849" cy="430056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cs-CZ" sz="2000" b="1" dirty="0">
                <a:solidFill>
                  <a:srgbClr val="002060"/>
                </a:solidFill>
              </a:rPr>
              <a:t>Název Fiche:</a:t>
            </a:r>
            <a:r>
              <a:rPr lang="cs-CZ" sz="2000" dirty="0">
                <a:solidFill>
                  <a:srgbClr val="002060"/>
                </a:solidFill>
              </a:rPr>
              <a:t>	Podpora zemědělských podniků – investice do 						podniků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cs-CZ" sz="2000" b="1" dirty="0">
                <a:solidFill>
                  <a:srgbClr val="002060"/>
                </a:solidFill>
              </a:rPr>
              <a:t>Alokace:</a:t>
            </a:r>
            <a:r>
              <a:rPr lang="cs-CZ" sz="2000" dirty="0">
                <a:solidFill>
                  <a:srgbClr val="002060"/>
                </a:solidFill>
              </a:rPr>
              <a:t>		2. 502. 000,- Kč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cs-CZ" sz="2000" b="1" dirty="0">
                <a:solidFill>
                  <a:srgbClr val="002060"/>
                </a:solidFill>
              </a:rPr>
              <a:t>Dotace: 		</a:t>
            </a:r>
            <a:r>
              <a:rPr lang="cs-CZ" sz="2000" dirty="0">
                <a:solidFill>
                  <a:srgbClr val="002060"/>
                </a:solidFill>
              </a:rPr>
              <a:t>50% způsobilých výdajů (+10% mladý zemědělec)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cs-CZ" sz="2000" b="1" dirty="0">
                <a:solidFill>
                  <a:srgbClr val="002060"/>
                </a:solidFill>
              </a:rPr>
              <a:t>Žadatel:</a:t>
            </a:r>
            <a:r>
              <a:rPr lang="cs-CZ" sz="2000" dirty="0">
                <a:solidFill>
                  <a:srgbClr val="002060"/>
                </a:solidFill>
              </a:rPr>
              <a:t>		Zemědělský podnikatel</a:t>
            </a:r>
            <a:endParaRPr lang="cs-CZ" sz="2000" b="1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cs-CZ" sz="2000" b="1" dirty="0">
                <a:solidFill>
                  <a:srgbClr val="002060"/>
                </a:solidFill>
              </a:rPr>
              <a:t>Oblast podpory: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cs-CZ" sz="2000" dirty="0">
                <a:solidFill>
                  <a:srgbClr val="002060"/>
                </a:solidFill>
              </a:rPr>
              <a:t>Podpora zahrnuje hmotné a nehmotné investice v živočišné a rostlinné výrobě, je určena na investice do zemědělských staveb a technologií pro </a:t>
            </a:r>
            <a:r>
              <a:rPr lang="cs-CZ" sz="2000" dirty="0" err="1">
                <a:solidFill>
                  <a:srgbClr val="002060"/>
                </a:solidFill>
              </a:rPr>
              <a:t>živoč</a:t>
            </a:r>
            <a:r>
              <a:rPr lang="cs-CZ" sz="2000" dirty="0">
                <a:solidFill>
                  <a:srgbClr val="002060"/>
                </a:solidFill>
              </a:rPr>
              <a:t>. a rostl. výrobu a pro školkařskou produkci. Podporovány budou též investice na pořízení mobilních strojů pro zemědělskou výrobu a investice do pořízení peletovacích zařízení pro vlastní spotřebu v zemědělském podniku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cs-CZ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75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B) </a:t>
            </a:r>
            <a:r>
              <a:rPr lang="cs-CZ" sz="3600" b="1" dirty="0" err="1">
                <a:solidFill>
                  <a:srgbClr val="002060"/>
                </a:solidFill>
              </a:rPr>
              <a:t>Fiche</a:t>
            </a:r>
            <a:r>
              <a:rPr lang="cs-CZ" sz="3600" b="1" dirty="0">
                <a:solidFill>
                  <a:srgbClr val="002060"/>
                </a:solidFill>
              </a:rPr>
              <a:t> č. 4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994849" cy="430056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cs-CZ" sz="2000" dirty="0">
                <a:solidFill>
                  <a:srgbClr val="002060"/>
                </a:solidFill>
              </a:rPr>
              <a:t>V rámci této Fiche nelze podpořit investice pro živočišnou výrobu týkající se včel a rybolovu. Investice pro rostlinnou výrobu se nesmí týkat obnovy nosných konstrukcí, vinic, oplocení vinic a oplocení sadů. Podpora se neposkytuje na pořízení kotlů na biomasu.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cs-CZ" sz="2000" b="1" dirty="0">
                <a:solidFill>
                  <a:srgbClr val="002060"/>
                </a:solidFill>
              </a:rPr>
              <a:t>Způsobilé výdaje: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sz="2000" dirty="0">
                <a:solidFill>
                  <a:srgbClr val="002060"/>
                </a:solidFill>
              </a:rPr>
              <a:t>Dotaci lze poskytnout pouze na investiční výdaje, jak jsou definovány v kapitole 1 obecných podmínek Pravidel. </a:t>
            </a:r>
          </a:p>
          <a:p>
            <a:pPr>
              <a:spcBef>
                <a:spcPts val="200"/>
              </a:spcBef>
            </a:pPr>
            <a:r>
              <a:rPr lang="cs-CZ" sz="2000" dirty="0">
                <a:solidFill>
                  <a:srgbClr val="002060"/>
                </a:solidFill>
              </a:rPr>
              <a:t>stavby, stroje a technologie v živočišné výrobě;</a:t>
            </a:r>
          </a:p>
          <a:p>
            <a:pPr>
              <a:spcBef>
                <a:spcPts val="200"/>
              </a:spcBef>
            </a:pPr>
            <a:r>
              <a:rPr lang="cs-CZ" sz="2000" dirty="0">
                <a:solidFill>
                  <a:srgbClr val="002060"/>
                </a:solidFill>
              </a:rPr>
              <a:t>stavby, stroje a technologie pro rostlinnou a školkařskou výrobu;</a:t>
            </a:r>
          </a:p>
          <a:p>
            <a:pPr>
              <a:spcBef>
                <a:spcPts val="200"/>
              </a:spcBef>
            </a:pPr>
            <a:r>
              <a:rPr lang="cs-CZ" sz="2000" dirty="0" err="1">
                <a:solidFill>
                  <a:srgbClr val="002060"/>
                </a:solidFill>
              </a:rPr>
              <a:t>peletárny</a:t>
            </a:r>
            <a:r>
              <a:rPr lang="cs-CZ" sz="2000" dirty="0">
                <a:solidFill>
                  <a:srgbClr val="002060"/>
                </a:solidFill>
              </a:rPr>
              <a:t>, jejichž veškerá produkce bude spotřebována přímo v zemědělském podniku;</a:t>
            </a:r>
          </a:p>
          <a:p>
            <a:pPr>
              <a:spcBef>
                <a:spcPts val="200"/>
              </a:spcBef>
            </a:pPr>
            <a:r>
              <a:rPr lang="cs-CZ" sz="2000" dirty="0">
                <a:solidFill>
                  <a:srgbClr val="002060"/>
                </a:solidFill>
              </a:rPr>
              <a:t>nákup nemovitosti.</a:t>
            </a:r>
          </a:p>
        </p:txBody>
      </p:sp>
    </p:spTree>
    <p:extLst>
      <p:ext uri="{BB962C8B-B14F-4D97-AF65-F5344CB8AC3E}">
        <p14:creationId xmlns:p14="http://schemas.microsoft.com/office/powerpoint/2010/main" val="309438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nadpis 2"/>
          <p:cNvSpPr txBox="1">
            <a:spLocks/>
          </p:cNvSpPr>
          <p:nvPr/>
        </p:nvSpPr>
        <p:spPr>
          <a:xfrm>
            <a:off x="395536" y="1484784"/>
            <a:ext cx="8352928" cy="36724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3200" b="1" noProof="0" dirty="0">
                <a:solidFill>
                  <a:srgbClr val="002060"/>
                </a:solidFill>
              </a:rPr>
              <a:t>Obsah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2000" noProof="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10000"/>
              </a:lnSpc>
              <a:spcBef>
                <a:spcPts val="200"/>
              </a:spcBef>
              <a:buAutoNum type="arabicPeriod"/>
            </a:pPr>
            <a:r>
              <a:rPr lang="cs-CZ" sz="2800" dirty="0">
                <a:solidFill>
                  <a:srgbClr val="002060"/>
                </a:solidFill>
              </a:rPr>
              <a:t>Základní informace, podmínky a pravidla pro žadatele</a:t>
            </a:r>
          </a:p>
          <a:p>
            <a:pPr marL="514350" indent="-514350">
              <a:lnSpc>
                <a:spcPct val="110000"/>
              </a:lnSpc>
              <a:spcBef>
                <a:spcPts val="200"/>
              </a:spcBef>
              <a:buFontTx/>
              <a:buAutoNum type="arabicPeriod"/>
            </a:pPr>
            <a:r>
              <a:rPr lang="cs-CZ" sz="2800" dirty="0">
                <a:solidFill>
                  <a:srgbClr val="002060"/>
                </a:solidFill>
              </a:rPr>
              <a:t>Výzva, </a:t>
            </a:r>
            <a:r>
              <a:rPr lang="cs-CZ" sz="2800" dirty="0" err="1">
                <a:solidFill>
                  <a:srgbClr val="002060"/>
                </a:solidFill>
              </a:rPr>
              <a:t>fiche</a:t>
            </a:r>
            <a:r>
              <a:rPr lang="cs-CZ" sz="2800" dirty="0">
                <a:solidFill>
                  <a:srgbClr val="002060"/>
                </a:solidFill>
              </a:rPr>
              <a:t>, alokace </a:t>
            </a:r>
          </a:p>
          <a:p>
            <a:pPr marL="514350" indent="-514350">
              <a:lnSpc>
                <a:spcPct val="110000"/>
              </a:lnSpc>
              <a:spcBef>
                <a:spcPts val="200"/>
              </a:spcBef>
              <a:buAutoNum type="arabicPeriod"/>
            </a:pPr>
            <a:r>
              <a:rPr lang="cs-CZ" sz="2800" dirty="0">
                <a:solidFill>
                  <a:srgbClr val="002060"/>
                </a:solidFill>
              </a:rPr>
              <a:t>Harmonogram žádosti o dotaci</a:t>
            </a:r>
          </a:p>
          <a:p>
            <a:pPr marL="514350" indent="-514350">
              <a:lnSpc>
                <a:spcPct val="110000"/>
              </a:lnSpc>
              <a:spcBef>
                <a:spcPts val="200"/>
              </a:spcBef>
              <a:buAutoNum type="arabicPeriod"/>
            </a:pPr>
            <a:r>
              <a:rPr lang="cs-CZ" sz="2800" dirty="0">
                <a:solidFill>
                  <a:srgbClr val="002060"/>
                </a:solidFill>
              </a:rPr>
              <a:t>Portál farmáře</a:t>
            </a:r>
          </a:p>
          <a:p>
            <a:pPr marL="514350" indent="-514350">
              <a:lnSpc>
                <a:spcPct val="110000"/>
              </a:lnSpc>
              <a:spcBef>
                <a:spcPts val="200"/>
              </a:spcBef>
              <a:buAutoNum type="arabicPeriod"/>
            </a:pPr>
            <a:r>
              <a:rPr lang="cs-CZ" sz="2800" dirty="0">
                <a:solidFill>
                  <a:srgbClr val="002060"/>
                </a:solidFill>
              </a:rPr>
              <a:t>Diskuse</a:t>
            </a:r>
            <a:endParaRPr lang="cs-CZ" sz="2000" dirty="0">
              <a:solidFill>
                <a:srgbClr val="002060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B) </a:t>
            </a:r>
            <a:r>
              <a:rPr lang="cs-CZ" sz="3600" b="1" dirty="0" err="1">
                <a:solidFill>
                  <a:srgbClr val="002060"/>
                </a:solidFill>
              </a:rPr>
              <a:t>Fiche</a:t>
            </a:r>
            <a:r>
              <a:rPr lang="cs-CZ" sz="3600" b="1" dirty="0">
                <a:solidFill>
                  <a:srgbClr val="002060"/>
                </a:solidFill>
              </a:rPr>
              <a:t> č. 5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994849" cy="430056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cs-CZ" sz="2000" b="1" dirty="0">
                <a:solidFill>
                  <a:srgbClr val="002060"/>
                </a:solidFill>
              </a:rPr>
              <a:t>Název </a:t>
            </a:r>
            <a:r>
              <a:rPr lang="cs-CZ" sz="2000" b="1" dirty="0" err="1">
                <a:solidFill>
                  <a:srgbClr val="002060"/>
                </a:solidFill>
              </a:rPr>
              <a:t>Fiche</a:t>
            </a:r>
            <a:r>
              <a:rPr lang="cs-CZ" sz="2000" b="1" dirty="0">
                <a:solidFill>
                  <a:srgbClr val="002060"/>
                </a:solidFill>
              </a:rPr>
              <a:t>:</a:t>
            </a:r>
            <a:r>
              <a:rPr lang="cs-CZ" sz="2000" dirty="0">
                <a:solidFill>
                  <a:srgbClr val="002060"/>
                </a:solidFill>
              </a:rPr>
              <a:t>	podpora zemědělských produktů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cs-CZ" sz="2000" b="1" dirty="0">
                <a:solidFill>
                  <a:srgbClr val="002060"/>
                </a:solidFill>
              </a:rPr>
              <a:t>Alokace:</a:t>
            </a:r>
            <a:r>
              <a:rPr lang="cs-CZ" sz="2000" dirty="0">
                <a:solidFill>
                  <a:srgbClr val="002060"/>
                </a:solidFill>
              </a:rPr>
              <a:t>		1.796.760,- Kč 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cs-CZ" sz="2000" b="1" dirty="0">
                <a:solidFill>
                  <a:srgbClr val="002060"/>
                </a:solidFill>
              </a:rPr>
              <a:t>Dotace: 		</a:t>
            </a:r>
            <a:r>
              <a:rPr lang="cs-CZ" sz="2000" dirty="0">
                <a:solidFill>
                  <a:srgbClr val="002060"/>
                </a:solidFill>
              </a:rPr>
              <a:t>35% - 50% způsobilých výdajů 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cs-CZ" sz="2000" b="1" dirty="0">
                <a:solidFill>
                  <a:srgbClr val="002060"/>
                </a:solidFill>
              </a:rPr>
              <a:t>Žadatel:</a:t>
            </a:r>
            <a:r>
              <a:rPr lang="cs-CZ" sz="2000" dirty="0">
                <a:solidFill>
                  <a:srgbClr val="002060"/>
                </a:solidFill>
              </a:rPr>
              <a:t>		Zemědělský podnikatel, výrobce potravin, 						výrobce krmiv nebo jiné subjekty aktivní ve 						zpracování, uvádění na trh a vývoji </a:t>
            </a:r>
            <a:r>
              <a:rPr lang="cs-CZ" sz="2000" dirty="0" err="1">
                <a:solidFill>
                  <a:srgbClr val="002060"/>
                </a:solidFill>
              </a:rPr>
              <a:t>zeměděl</a:t>
            </a:r>
            <a:r>
              <a:rPr lang="cs-CZ" sz="2000" dirty="0">
                <a:solidFill>
                  <a:srgbClr val="002060"/>
                </a:solidFill>
              </a:rPr>
              <a:t>. 						produktů uvedených v příloze I Smlouvy o 						fungování EU jako vstupní produkt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cs-CZ" sz="2000" b="1" dirty="0">
                <a:solidFill>
                  <a:srgbClr val="002060"/>
                </a:solidFill>
              </a:rPr>
              <a:t>Oblast podpory: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cs-CZ" sz="2000" dirty="0">
                <a:solidFill>
                  <a:srgbClr val="002060"/>
                </a:solidFill>
              </a:rPr>
              <a:t>Podpora zahrnuje hmotné a nehmotné investice, které se týkají zpracování zemědělských produktů a jejich uvádění na trh.</a:t>
            </a:r>
          </a:p>
        </p:txBody>
      </p:sp>
    </p:spTree>
    <p:extLst>
      <p:ext uri="{BB962C8B-B14F-4D97-AF65-F5344CB8AC3E}">
        <p14:creationId xmlns:p14="http://schemas.microsoft.com/office/powerpoint/2010/main" val="3969090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B) </a:t>
            </a:r>
            <a:r>
              <a:rPr lang="cs-CZ" sz="3600" b="1" dirty="0" err="1">
                <a:solidFill>
                  <a:srgbClr val="002060"/>
                </a:solidFill>
              </a:rPr>
              <a:t>Fiche</a:t>
            </a:r>
            <a:r>
              <a:rPr lang="cs-CZ" sz="3600" b="1" dirty="0">
                <a:solidFill>
                  <a:srgbClr val="002060"/>
                </a:solidFill>
              </a:rPr>
              <a:t> č. 5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994849" cy="430056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cs-CZ" sz="2000" dirty="0">
                <a:solidFill>
                  <a:srgbClr val="002060"/>
                </a:solidFill>
              </a:rPr>
              <a:t>Způsobilé výdaje jsou investice do výstavby a </a:t>
            </a:r>
            <a:r>
              <a:rPr lang="cs-CZ" sz="2000" dirty="0" err="1">
                <a:solidFill>
                  <a:srgbClr val="002060"/>
                </a:solidFill>
              </a:rPr>
              <a:t>rekonstr</a:t>
            </a:r>
            <a:r>
              <a:rPr lang="cs-CZ" sz="2000" dirty="0">
                <a:solidFill>
                  <a:srgbClr val="002060"/>
                </a:solidFill>
              </a:rPr>
              <a:t>. budov včetně nezbytných manipulačních ploch, pořízení strojů, nástrojů a zařízení pro zpracování zemědělských produktů, finální úpravu, balení, značení výrobků (včetně technologií souvisejících s dohledatelností produktů) a investic souvisejících se skladováním zpracovávané suroviny, výrobků a druhotných surovin vznikajících při zpracování. 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cs-CZ" sz="2000" dirty="0">
                <a:solidFill>
                  <a:srgbClr val="002060"/>
                </a:solidFill>
              </a:rPr>
              <a:t>Způsobilé jsou rovněž investice vedoucí ke zvyšování a monitorování kvality produktů, investice související s uváděním zemědělských a potravinářských produktů na trh (včetně investic do marketingu) a investice do zařízení na čištění odpadních vod ve zpracovatelském provozu.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endParaRPr lang="cs-CZ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83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B) </a:t>
            </a:r>
            <a:r>
              <a:rPr lang="cs-CZ" sz="3600" b="1" dirty="0" err="1">
                <a:solidFill>
                  <a:srgbClr val="002060"/>
                </a:solidFill>
              </a:rPr>
              <a:t>Fiche</a:t>
            </a:r>
            <a:r>
              <a:rPr lang="cs-CZ" sz="3600" b="1" dirty="0">
                <a:solidFill>
                  <a:srgbClr val="002060"/>
                </a:solidFill>
              </a:rPr>
              <a:t> č. 5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994849" cy="4300561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cs-CZ" sz="2000" dirty="0">
                <a:solidFill>
                  <a:srgbClr val="002060"/>
                </a:solidFill>
              </a:rPr>
              <a:t>V rámci této Fiche nelze podpořit investice týkající se zpracování produktů rybolovu a výroby medu a dále v případě zpracování vinných hroznů technologie, které obsahují: dřevěný sud nebo uzavřenou dřevěnou nádobu na výrobu vína o objemu nejméně 600 litrů, speciální kvasnou nádobu s aktivním potápěním matolinového klobouku pro výrobu červených vín nebo </a:t>
            </a:r>
            <a:r>
              <a:rPr lang="cs-CZ" sz="2000" dirty="0" err="1">
                <a:solidFill>
                  <a:srgbClr val="002060"/>
                </a:solidFill>
              </a:rPr>
              <a:t>cross-flow</a:t>
            </a:r>
            <a:r>
              <a:rPr lang="cs-CZ" sz="2000" dirty="0">
                <a:solidFill>
                  <a:srgbClr val="002060"/>
                </a:solidFill>
              </a:rPr>
              <a:t> filtr na víno, ve kterém je víno přiváděno na membránu tangenciálně a určitý objem vína prochází membránou jako filtrát a zbývající pokračuje podél membrány s odfiltrovanými nečistotami.</a:t>
            </a:r>
          </a:p>
        </p:txBody>
      </p:sp>
    </p:spTree>
    <p:extLst>
      <p:ext uri="{BB962C8B-B14F-4D97-AF65-F5344CB8AC3E}">
        <p14:creationId xmlns:p14="http://schemas.microsoft.com/office/powerpoint/2010/main" val="240700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B) </a:t>
            </a:r>
            <a:r>
              <a:rPr lang="cs-CZ" sz="3600" b="1" dirty="0" err="1">
                <a:solidFill>
                  <a:srgbClr val="002060"/>
                </a:solidFill>
              </a:rPr>
              <a:t>Fiche</a:t>
            </a:r>
            <a:r>
              <a:rPr lang="cs-CZ" sz="3600" b="1" dirty="0">
                <a:solidFill>
                  <a:srgbClr val="002060"/>
                </a:solidFill>
              </a:rPr>
              <a:t> č. 5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994849" cy="430056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cs-CZ" sz="2000" b="1" dirty="0">
                <a:solidFill>
                  <a:srgbClr val="002060"/>
                </a:solidFill>
              </a:rPr>
              <a:t>Způsobilé výdaje:</a:t>
            </a:r>
            <a:endParaRPr lang="cs-CZ" sz="2000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cs-CZ" sz="2000" dirty="0">
                <a:solidFill>
                  <a:srgbClr val="002060"/>
                </a:solidFill>
              </a:rPr>
              <a:t>Dotaci lze poskytnout pouze na investiční výdaje, jak jsou definovány v kapitole 1 obecných podmínek Pravidel.</a:t>
            </a:r>
          </a:p>
          <a:p>
            <a:pPr>
              <a:lnSpc>
                <a:spcPct val="120000"/>
              </a:lnSpc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pořízení strojů, nástrojů a zařízení pro zpracování zemědělských produktů, finální úpravu, balení, značení výrobků ( včetně technologií souvisejících s </a:t>
            </a:r>
            <a:r>
              <a:rPr lang="cs-CZ" sz="2000" dirty="0" err="1">
                <a:solidFill>
                  <a:srgbClr val="002060"/>
                </a:solidFill>
              </a:rPr>
              <a:t>dohledatelností</a:t>
            </a:r>
            <a:r>
              <a:rPr lang="cs-CZ" sz="2000" dirty="0">
                <a:solidFill>
                  <a:srgbClr val="002060"/>
                </a:solidFill>
              </a:rPr>
              <a:t> produktů),</a:t>
            </a:r>
          </a:p>
          <a:p>
            <a:pPr>
              <a:lnSpc>
                <a:spcPct val="120000"/>
              </a:lnSpc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výstavba, modernizace a rekonstrukce  budov ( včetně manipulačních ploch  a bouracích prací nezbytně nutných pro realizaci projektu),</a:t>
            </a:r>
          </a:p>
          <a:p>
            <a:pPr>
              <a:lnSpc>
                <a:spcPct val="120000"/>
              </a:lnSpc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investice  související se skladováním  zpracovávané suroviny, výrobků a druhotných surovin vznikajících  při zpracování  s výjimkou odpadních vod,</a:t>
            </a:r>
          </a:p>
        </p:txBody>
      </p:sp>
    </p:spTree>
    <p:extLst>
      <p:ext uri="{BB962C8B-B14F-4D97-AF65-F5344CB8AC3E}">
        <p14:creationId xmlns:p14="http://schemas.microsoft.com/office/powerpoint/2010/main" val="618413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B) </a:t>
            </a:r>
            <a:r>
              <a:rPr lang="cs-CZ" sz="3600" b="1" dirty="0" err="1">
                <a:solidFill>
                  <a:srgbClr val="002060"/>
                </a:solidFill>
              </a:rPr>
              <a:t>Fiche</a:t>
            </a:r>
            <a:r>
              <a:rPr lang="cs-CZ" sz="3600" b="1" dirty="0">
                <a:solidFill>
                  <a:srgbClr val="002060"/>
                </a:solidFill>
              </a:rPr>
              <a:t> č. 5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994849" cy="430056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investice vedoucí ke zvyšování a monitorování kvality produktů,</a:t>
            </a:r>
          </a:p>
          <a:p>
            <a:pPr>
              <a:lnSpc>
                <a:spcPct val="120000"/>
              </a:lnSpc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investice související s uváděním vlastních produktů na trh včetně marketingu (např.  výstavba a rekonstrukce prodejen,  pojízdné prodejny, stánky, prodej ze dvora, vybavení prodejen apod.),</a:t>
            </a:r>
          </a:p>
          <a:p>
            <a:pPr>
              <a:lnSpc>
                <a:spcPct val="120000"/>
              </a:lnSpc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pořízení užitkových vozů  kategorie N1 a N2,</a:t>
            </a:r>
          </a:p>
          <a:p>
            <a:pPr>
              <a:lnSpc>
                <a:spcPct val="120000"/>
              </a:lnSpc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investice do zařízení na čištění odpadních vod ve zpracovatelském provozu,</a:t>
            </a:r>
          </a:p>
          <a:p>
            <a:pPr>
              <a:lnSpc>
                <a:spcPct val="120000"/>
              </a:lnSpc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nákup nemovitosti.</a:t>
            </a:r>
          </a:p>
        </p:txBody>
      </p:sp>
    </p:spTree>
    <p:extLst>
      <p:ext uri="{BB962C8B-B14F-4D97-AF65-F5344CB8AC3E}">
        <p14:creationId xmlns:p14="http://schemas.microsoft.com/office/powerpoint/2010/main" val="2374297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C) Preferenční kritéria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994849" cy="4300561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buClr>
                <a:srgbClr val="002060"/>
              </a:buClr>
            </a:pPr>
            <a:endParaRPr lang="cs-CZ" sz="1800" dirty="0">
              <a:solidFill>
                <a:srgbClr val="002060"/>
              </a:solidFill>
            </a:endParaRP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1800" b="1" dirty="0">
                <a:solidFill>
                  <a:srgbClr val="002060"/>
                </a:solidFill>
              </a:rPr>
              <a:t>Každá </a:t>
            </a:r>
            <a:r>
              <a:rPr lang="cs-CZ" sz="1800" b="1" dirty="0" err="1">
                <a:solidFill>
                  <a:srgbClr val="002060"/>
                </a:solidFill>
              </a:rPr>
              <a:t>Fiche</a:t>
            </a:r>
            <a:r>
              <a:rPr lang="cs-CZ" sz="1800" b="1" dirty="0">
                <a:solidFill>
                  <a:srgbClr val="002060"/>
                </a:solidFill>
              </a:rPr>
              <a:t> má jiná preferenční kritéria</a:t>
            </a:r>
            <a:r>
              <a:rPr lang="cs-CZ" sz="1800" dirty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200"/>
              </a:spcBef>
              <a:buClr>
                <a:srgbClr val="002060"/>
              </a:buClr>
            </a:pPr>
            <a:endParaRPr lang="cs-CZ" sz="1800" dirty="0">
              <a:solidFill>
                <a:srgbClr val="002060"/>
              </a:solidFill>
            </a:endParaRP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1800" dirty="0">
                <a:solidFill>
                  <a:srgbClr val="002060"/>
                </a:solidFill>
              </a:rPr>
              <a:t>Ve </a:t>
            </a:r>
            <a:r>
              <a:rPr lang="cs-CZ" sz="1800" dirty="0" err="1">
                <a:solidFill>
                  <a:srgbClr val="002060"/>
                </a:solidFill>
              </a:rPr>
              <a:t>Fichi</a:t>
            </a:r>
            <a:r>
              <a:rPr lang="cs-CZ" sz="1800" dirty="0">
                <a:solidFill>
                  <a:srgbClr val="002060"/>
                </a:solidFill>
              </a:rPr>
              <a:t> je uveden minimální počet bodů za preferenční kritéria, které musí Vaše žádost o dotaci splnit.</a:t>
            </a:r>
          </a:p>
          <a:p>
            <a:pPr>
              <a:spcBef>
                <a:spcPts val="200"/>
              </a:spcBef>
              <a:buClr>
                <a:srgbClr val="002060"/>
              </a:buClr>
            </a:pPr>
            <a:endParaRPr lang="cs-CZ" sz="1800" dirty="0">
              <a:solidFill>
                <a:srgbClr val="002060"/>
              </a:solidFill>
            </a:endParaRP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1800" dirty="0">
                <a:solidFill>
                  <a:srgbClr val="002060"/>
                </a:solidFill>
              </a:rPr>
              <a:t>Žadatel se v Žádosti o dotaci „oboduje“ sám.</a:t>
            </a:r>
          </a:p>
        </p:txBody>
      </p:sp>
    </p:spTree>
    <p:extLst>
      <p:ext uri="{BB962C8B-B14F-4D97-AF65-F5344CB8AC3E}">
        <p14:creationId xmlns:p14="http://schemas.microsoft.com/office/powerpoint/2010/main" val="533418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nadpis 2"/>
          <p:cNvSpPr txBox="1">
            <a:spLocks/>
          </p:cNvSpPr>
          <p:nvPr/>
        </p:nvSpPr>
        <p:spPr>
          <a:xfrm>
            <a:off x="395536" y="2492896"/>
            <a:ext cx="835292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4800" b="1" dirty="0">
                <a:solidFill>
                  <a:srgbClr val="002060"/>
                </a:solidFill>
              </a:rPr>
              <a:t>3. Harmonogram žádosti o dotaci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A) Konzultace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00808"/>
            <a:ext cx="7994849" cy="4176464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cs-CZ" sz="2000" dirty="0">
                <a:solidFill>
                  <a:srgbClr val="002060"/>
                </a:solidFill>
              </a:rPr>
              <a:t>V období před podáním žádostí na MAS Mladoboleslavský venkov zajistí MAS Mladoboleslavský venkov bezplatnou konzultaci všem zájemcům z řad potencionálních žadatelů.</a:t>
            </a:r>
          </a:p>
          <a:p>
            <a:pPr>
              <a:spcBef>
                <a:spcPts val="200"/>
              </a:spcBef>
            </a:pPr>
            <a:endParaRPr lang="cs-CZ" sz="2000" dirty="0">
              <a:solidFill>
                <a:srgbClr val="002060"/>
              </a:solidFill>
            </a:endParaRPr>
          </a:p>
          <a:p>
            <a:pPr>
              <a:spcBef>
                <a:spcPts val="200"/>
              </a:spcBef>
            </a:pPr>
            <a:r>
              <a:rPr lang="cs-CZ" sz="2000" dirty="0">
                <a:solidFill>
                  <a:srgbClr val="002060"/>
                </a:solidFill>
              </a:rPr>
              <a:t>Konzultace k projektovým záměrům jsou možné po celou dobu realizace strategie SCLLD.</a:t>
            </a:r>
          </a:p>
        </p:txBody>
      </p:sp>
    </p:spTree>
    <p:extLst>
      <p:ext uri="{BB962C8B-B14F-4D97-AF65-F5344CB8AC3E}">
        <p14:creationId xmlns:p14="http://schemas.microsoft.com/office/powerpoint/2010/main" val="2339885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B) Portál farmáře (PF)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28800"/>
            <a:ext cx="7994849" cy="4248472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cs-CZ" sz="2000" dirty="0">
                <a:solidFill>
                  <a:srgbClr val="002060"/>
                </a:solidFill>
              </a:rPr>
              <a:t>Pro podání žádosti o dotaci si žadatel musí zřídit vlastní přístup – účet do Portálu farmáře.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sz="2000" b="1" dirty="0">
                <a:solidFill>
                  <a:srgbClr val="002060"/>
                </a:solidFill>
              </a:rPr>
              <a:t>Žadatel:</a:t>
            </a: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vybere Mladoboleslavský venkov, příslušnou </a:t>
            </a:r>
            <a:r>
              <a:rPr lang="cs-CZ" sz="2000" dirty="0" err="1">
                <a:solidFill>
                  <a:srgbClr val="002060"/>
                </a:solidFill>
              </a:rPr>
              <a:t>Fichi</a:t>
            </a:r>
            <a:r>
              <a:rPr lang="cs-CZ" sz="2000" dirty="0">
                <a:solidFill>
                  <a:srgbClr val="002060"/>
                </a:solidFill>
              </a:rPr>
              <a:t> a doplní název projektu</a:t>
            </a: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vygeneruje žádost, kterou si stáhne do počítače a zde žádost vyplní</a:t>
            </a: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následně vyplněnou žádost včetně příloh nahraje do PF</a:t>
            </a:r>
          </a:p>
          <a:p>
            <a:pPr marL="0" indent="0">
              <a:spcBef>
                <a:spcPts val="200"/>
              </a:spcBef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cs-CZ" sz="2000" dirty="0">
                <a:solidFill>
                  <a:srgbClr val="002060"/>
                </a:solidFill>
              </a:rPr>
              <a:t>Další doplnění a opravy dále probíhá pouze přes PF</a:t>
            </a:r>
          </a:p>
          <a:p>
            <a:pPr marL="0" indent="0">
              <a:spcBef>
                <a:spcPts val="200"/>
              </a:spcBef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cs-CZ" sz="2000" u="sng" dirty="0">
                <a:solidFill>
                  <a:srgbClr val="002060"/>
                </a:solidFill>
              </a:rPr>
              <a:t>Podrobně je postup popsán v závěru prezentace.</a:t>
            </a:r>
          </a:p>
        </p:txBody>
      </p:sp>
    </p:spTree>
    <p:extLst>
      <p:ext uri="{BB962C8B-B14F-4D97-AF65-F5344CB8AC3E}">
        <p14:creationId xmlns:p14="http://schemas.microsoft.com/office/powerpoint/2010/main" val="858172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C) Příjem žádostí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994849" cy="430056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cs-CZ" sz="2000" dirty="0">
                <a:solidFill>
                  <a:srgbClr val="002060"/>
                </a:solidFill>
              </a:rPr>
              <a:t>Žádost o dotaci je žadatelem podána prostřednictvím aplikace Portál farmáře (PF) </a:t>
            </a:r>
            <a:r>
              <a:rPr lang="cs-CZ" sz="2000" b="1" dirty="0">
                <a:solidFill>
                  <a:srgbClr val="002060"/>
                </a:solidFill>
              </a:rPr>
              <a:t>z jeho vlastního přístupového účtu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cs-CZ" sz="2000" dirty="0">
                <a:solidFill>
                  <a:srgbClr val="002060"/>
                </a:solidFill>
              </a:rPr>
              <a:t>Mladoboleslavský venkov informuje žadatele o výši přidělených bodů společně se sdělením, zda je jeho Žádost o dotaci vybrána či nevybrána, a to do 5 pracovních dnů od schválení výběru projektů MAS na webu </a:t>
            </a:r>
            <a:r>
              <a:rPr lang="cs-CZ" sz="2000" dirty="0">
                <a:solidFill>
                  <a:srgbClr val="002060"/>
                </a:solidFill>
                <a:hlinkClick r:id="rId2"/>
              </a:rPr>
              <a:t>www.mladoboleslavskyvenkov.cz</a:t>
            </a:r>
            <a:r>
              <a:rPr lang="cs-CZ" sz="2000" dirty="0">
                <a:solidFill>
                  <a:srgbClr val="002060"/>
                </a:solidFill>
              </a:rPr>
              <a:t> .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200"/>
              </a:spcBef>
              <a:buNone/>
            </a:pPr>
            <a:r>
              <a:rPr lang="cs-CZ" sz="2000" b="1" dirty="0">
                <a:solidFill>
                  <a:srgbClr val="002060"/>
                </a:solidFill>
              </a:rPr>
              <a:t>Žadatel nemusí mít elektronický podpis.</a:t>
            </a:r>
          </a:p>
        </p:txBody>
      </p:sp>
    </p:spTree>
    <p:extLst>
      <p:ext uri="{BB962C8B-B14F-4D97-AF65-F5344CB8AC3E}">
        <p14:creationId xmlns:p14="http://schemas.microsoft.com/office/powerpoint/2010/main" val="115316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nadpis 2"/>
          <p:cNvSpPr txBox="1">
            <a:spLocks/>
          </p:cNvSpPr>
          <p:nvPr/>
        </p:nvSpPr>
        <p:spPr>
          <a:xfrm>
            <a:off x="395536" y="2492896"/>
            <a:ext cx="8352928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914400" marR="0" lvl="0" indent="-914400" algn="ctr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cs-CZ" sz="4800" b="1" dirty="0">
                <a:solidFill>
                  <a:srgbClr val="002060"/>
                </a:solidFill>
              </a:rPr>
              <a:t>Základní informace,</a:t>
            </a:r>
          </a:p>
          <a:p>
            <a:pPr marL="914400" lvl="0" indent="-914400" algn="ctr">
              <a:lnSpc>
                <a:spcPct val="120000"/>
              </a:lnSpc>
              <a:spcBef>
                <a:spcPts val="200"/>
              </a:spcBef>
              <a:defRPr/>
            </a:pPr>
            <a:r>
              <a:rPr lang="cs-CZ" sz="4800" b="1" dirty="0">
                <a:solidFill>
                  <a:srgbClr val="002060"/>
                </a:solidFill>
              </a:rPr>
              <a:t>podmínky a pravidla pro žadatele</a:t>
            </a:r>
          </a:p>
          <a:p>
            <a:pPr marL="914400" marR="0" lvl="0" indent="-914400" algn="ctr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buClrTx/>
              <a:buSzTx/>
              <a:tabLst/>
              <a:defRPr/>
            </a:pP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C) Příjem žádostí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994849" cy="430056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cs-CZ" sz="2000" dirty="0">
                <a:solidFill>
                  <a:srgbClr val="002060"/>
                </a:solidFill>
              </a:rPr>
              <a:t>Pozn.: </a:t>
            </a:r>
            <a:r>
              <a:rPr lang="cs-CZ" sz="2000" u="sng" dirty="0">
                <a:solidFill>
                  <a:srgbClr val="002060"/>
                </a:solidFill>
              </a:rPr>
              <a:t>Pro fyzické podání příloh na MAS platí údaje datum a čas ve výzvě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Pozor PF je ale otevřen do 23:59 hod. uvedeného dne. Garantovaná doba provozu PF je  Po - Pá : 9,00 -18,00 hod.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cs-CZ" sz="2000" dirty="0">
                <a:solidFill>
                  <a:srgbClr val="002060"/>
                </a:solidFill>
              </a:rPr>
              <a:t>Způsobilé výdaje jsou takové, které vznikly nejdříve ke dni podání Žádosti o dotaci a které byly současně uhrazeny nejpozději do data předložení Žádosti o platbu.</a:t>
            </a:r>
          </a:p>
        </p:txBody>
      </p:sp>
    </p:spTree>
    <p:extLst>
      <p:ext uri="{BB962C8B-B14F-4D97-AF65-F5344CB8AC3E}">
        <p14:creationId xmlns:p14="http://schemas.microsoft.com/office/powerpoint/2010/main" val="3292484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D) Administrativní kontrola, přijatelnost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994849" cy="4300561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cs-CZ" sz="2000" dirty="0">
                <a:solidFill>
                  <a:srgbClr val="002060"/>
                </a:solidFill>
              </a:rPr>
              <a:t>Žádosti o dotaci jsou kanceláří Mladoboleslavský venkov z. </a:t>
            </a:r>
            <a:r>
              <a:rPr lang="cs-CZ" sz="2000" dirty="0" err="1">
                <a:solidFill>
                  <a:srgbClr val="002060"/>
                </a:solidFill>
              </a:rPr>
              <a:t>ú.</a:t>
            </a:r>
            <a:r>
              <a:rPr lang="cs-CZ" sz="2000" dirty="0">
                <a:solidFill>
                  <a:srgbClr val="002060"/>
                </a:solidFill>
              </a:rPr>
              <a:t> podrobeny kontrole:</a:t>
            </a:r>
          </a:p>
          <a:p>
            <a:pPr marL="342900" indent="-342900">
              <a:spcBef>
                <a:spcPts val="200"/>
              </a:spcBef>
              <a:buClr>
                <a:srgbClr val="002060"/>
              </a:buClr>
              <a:buFont typeface="+mj-lt"/>
              <a:buAutoNum type="alphaLcParenR"/>
            </a:pPr>
            <a:r>
              <a:rPr lang="cs-CZ" sz="2000" dirty="0">
                <a:solidFill>
                  <a:srgbClr val="002060"/>
                </a:solidFill>
              </a:rPr>
              <a:t>administrativní – formální náležitosti, úplnost, příslušnost, přílohy, …</a:t>
            </a:r>
          </a:p>
          <a:p>
            <a:pPr marL="342900" indent="-342900">
              <a:spcBef>
                <a:spcPts val="200"/>
              </a:spcBef>
              <a:buFont typeface="+mj-lt"/>
              <a:buAutoNum type="alphaLcParenR"/>
            </a:pPr>
            <a:r>
              <a:rPr lang="cs-CZ" sz="2000" dirty="0">
                <a:solidFill>
                  <a:srgbClr val="002060"/>
                </a:solidFill>
              </a:rPr>
              <a:t>přijatelnosti – podmínky, soulad s </a:t>
            </a:r>
            <a:r>
              <a:rPr lang="cs-CZ" sz="2000" dirty="0" err="1">
                <a:solidFill>
                  <a:srgbClr val="002060"/>
                </a:solidFill>
              </a:rPr>
              <a:t>SCLLD</a:t>
            </a:r>
            <a:r>
              <a:rPr lang="cs-CZ" sz="2000" dirty="0">
                <a:solidFill>
                  <a:srgbClr val="002060"/>
                </a:solidFill>
              </a:rPr>
              <a:t>, téma a harmonogram projektu, subjekt žadatele, navržené financování, …</a:t>
            </a:r>
          </a:p>
          <a:p>
            <a:pPr marL="0" indent="0">
              <a:spcBef>
                <a:spcPts val="200"/>
              </a:spcBef>
              <a:buClr>
                <a:srgbClr val="002060"/>
              </a:buClr>
              <a:buNone/>
            </a:pPr>
            <a:endParaRPr lang="cs-CZ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42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D) Administrativní kontrola, přijatelnost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994849" cy="4300561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cs-CZ" sz="2000" dirty="0">
                <a:solidFill>
                  <a:srgbClr val="002060"/>
                </a:solidFill>
              </a:rPr>
              <a:t>Pověřený pracovník kanceláře informuje žadatele o výsledku kontroly, případně vyzve žadatele k doplnění a odstranění nedostatků. </a:t>
            </a:r>
          </a:p>
          <a:p>
            <a:pPr marL="0" indent="0">
              <a:spcBef>
                <a:spcPts val="200"/>
              </a:spcBef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cs-CZ" sz="2000" dirty="0">
                <a:solidFill>
                  <a:srgbClr val="002060"/>
                </a:solidFill>
              </a:rPr>
              <a:t>Tuto informaci předá žadateli ve lhůtě do 5 pracovních dnů od provedené kontroly a samotná náprava nebo doplnění ze strany žadatele musí proběhnout ve lhůtě s pevně daným termínem, minimálně však ve lhůtě do 5 pracovních dnů. </a:t>
            </a:r>
          </a:p>
          <a:p>
            <a:pPr marL="0" indent="0">
              <a:spcBef>
                <a:spcPts val="200"/>
              </a:spcBef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cs-CZ" sz="2000" dirty="0">
                <a:solidFill>
                  <a:srgbClr val="002060"/>
                </a:solidFill>
              </a:rPr>
              <a:t>Opravu může žadatel provést pouze 2x.</a:t>
            </a:r>
          </a:p>
        </p:txBody>
      </p:sp>
    </p:spTree>
    <p:extLst>
      <p:ext uri="{BB962C8B-B14F-4D97-AF65-F5344CB8AC3E}">
        <p14:creationId xmlns:p14="http://schemas.microsoft.com/office/powerpoint/2010/main" val="213469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E) Věcné hodnocení projektů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994849" cy="4300561"/>
          </a:xfrm>
        </p:spPr>
        <p:txBody>
          <a:bodyPr>
            <a:normAutofit lnSpcReduction="10000"/>
          </a:bodyPr>
          <a:lstStyle/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Projekty, které splní podmínky administrativní kontroly formálních náležitostí a kontroly přijatelnosti, jsou následně hodnoceny Výběrovou komisí MAS Mladoboleslavský venkov.</a:t>
            </a: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Hodnocení projektů probíhá max. do 20 pracovních dnů od </a:t>
            </a:r>
            <a:r>
              <a:rPr lang="cs-CZ" sz="2000" dirty="0" err="1">
                <a:solidFill>
                  <a:srgbClr val="002060"/>
                </a:solidFill>
              </a:rPr>
              <a:t>administrat</a:t>
            </a:r>
            <a:r>
              <a:rPr lang="cs-CZ" sz="2000" dirty="0">
                <a:solidFill>
                  <a:srgbClr val="002060"/>
                </a:solidFill>
              </a:rPr>
              <a:t>. kontroly a kontroly přijatelnosti, podle preferenčních kritérií schválených. Preferenční kritéria jsou dostupná na </a:t>
            </a:r>
            <a:r>
              <a:rPr lang="cs-CZ" sz="2000" dirty="0">
                <a:solidFill>
                  <a:srgbClr val="002060"/>
                </a:solidFill>
                <a:hlinkClick r:id="rId2"/>
              </a:rPr>
              <a:t>www.mladoboleslavskyvenkov.cz</a:t>
            </a:r>
            <a:r>
              <a:rPr lang="cs-CZ" sz="2000" dirty="0">
                <a:solidFill>
                  <a:srgbClr val="002060"/>
                </a:solidFill>
              </a:rPr>
              <a:t>  u jednotlivých </a:t>
            </a:r>
            <a:r>
              <a:rPr lang="cs-CZ" sz="2000" dirty="0" err="1">
                <a:solidFill>
                  <a:srgbClr val="002060"/>
                </a:solidFill>
              </a:rPr>
              <a:t>fichí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Samotné věcné hodnocení žádostí provádí členové Výběrové komise. Před hodnocením členové Výběrové komise podepíší čestné prohlášení o nepodjatosti, mlčenlivosti a důvěrných informacích. V případě střetu zájmů je člen Výběrové komise vyloučen z procesu hodnocení všech projektů v rámci dané </a:t>
            </a:r>
            <a:r>
              <a:rPr lang="cs-CZ" sz="2000" dirty="0" err="1">
                <a:solidFill>
                  <a:srgbClr val="002060"/>
                </a:solidFill>
              </a:rPr>
              <a:t>Fiche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6866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E) Věcné hodnocení projektů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994849" cy="4300561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Žádost je hodnocena min. dvěma hodnotiteli z členů Výběrové komise, kteří na základě obsahu žádosti a příloh stanoví celkový počet bodů dle nastavených preferenčních kritérií.</a:t>
            </a: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Pokud se hodnocení hodnotitelů liší, předseda Výběrové komise zvolí třetího hodnotitele, který provede hodnocení pouze u preferenčních kritérií s původním rozdílným výsledkem. Své hodnocení pak současně písemně zdůvodní.</a:t>
            </a:r>
          </a:p>
        </p:txBody>
      </p:sp>
    </p:spTree>
    <p:extLst>
      <p:ext uri="{BB962C8B-B14F-4D97-AF65-F5344CB8AC3E}">
        <p14:creationId xmlns:p14="http://schemas.microsoft.com/office/powerpoint/2010/main" val="1929204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E) Věcné hodnocení projektů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994849" cy="4300561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Po vyhodnocení všech žádostí se následně vyhotoví seznam všech žádostí dle pořadí (od žádostí s nejvyšším hodnocením po žádosti s nejnižším hodnocením) dle jednotlivých Fichí. Správnost seznamu potvrdí předseda Výběrové komise, případně jím pověřený člen Výběrové komise svým podpisem.</a:t>
            </a:r>
          </a:p>
          <a:p>
            <a:pPr>
              <a:spcBef>
                <a:spcPts val="200"/>
              </a:spcBef>
            </a:pPr>
            <a:r>
              <a:rPr lang="cs-CZ" sz="2000" dirty="0">
                <a:solidFill>
                  <a:srgbClr val="002060"/>
                </a:solidFill>
              </a:rPr>
              <a:t>Při shodném počtu bodů u projektů v rámci jednotlivé </a:t>
            </a:r>
            <a:r>
              <a:rPr lang="cs-CZ" sz="2000" dirty="0" err="1">
                <a:solidFill>
                  <a:srgbClr val="002060"/>
                </a:solidFill>
              </a:rPr>
              <a:t>fiche</a:t>
            </a:r>
            <a:r>
              <a:rPr lang="cs-CZ" sz="2000" dirty="0">
                <a:solidFill>
                  <a:srgbClr val="002060"/>
                </a:solidFill>
              </a:rPr>
              <a:t> se postupuje dle stanovených pravidel uvedených ve výzvě.</a:t>
            </a:r>
          </a:p>
        </p:txBody>
      </p:sp>
    </p:spTree>
    <p:extLst>
      <p:ext uri="{BB962C8B-B14F-4D97-AF65-F5344CB8AC3E}">
        <p14:creationId xmlns:p14="http://schemas.microsoft.com/office/powerpoint/2010/main" val="1111992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F) Výběr projektů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994849" cy="430056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Seznam všech žádostí (v rozsahu Název žadatele, IČ, místo realizace projektu NUTS5, název projektu, název nebo číslo příslušné </a:t>
            </a:r>
            <a:r>
              <a:rPr lang="cs-CZ" sz="2000" dirty="0" err="1">
                <a:solidFill>
                  <a:srgbClr val="002060"/>
                </a:solidFill>
              </a:rPr>
              <a:t>Fiche</a:t>
            </a:r>
            <a:r>
              <a:rPr lang="cs-CZ" sz="2000" dirty="0">
                <a:solidFill>
                  <a:srgbClr val="002060"/>
                </a:solidFill>
              </a:rPr>
              <a:t>) je následně předán Radě MAS, která na svém jednání schvaluje konečnou podobu seznamu doporučených projektů k financování s ohledem na jejich hodnocení, alokaci, pravidla výzvy a vnitřní pravidla MAS Mladoboleslavský venkov.</a:t>
            </a:r>
          </a:p>
          <a:p>
            <a:pPr>
              <a:lnSpc>
                <a:spcPct val="110000"/>
              </a:lnSpc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Žádosti, které již není možné vzhledem k alokaci uspokojit, jsou v pořadí dle bodového hodnocení považovány za tzv. náhradníky.</a:t>
            </a:r>
          </a:p>
        </p:txBody>
      </p:sp>
    </p:spTree>
    <p:extLst>
      <p:ext uri="{BB962C8B-B14F-4D97-AF65-F5344CB8AC3E}">
        <p14:creationId xmlns:p14="http://schemas.microsoft.com/office/powerpoint/2010/main" val="2535259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F) Výběr projektů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994849" cy="430056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MAS Mladoboleslavský venkov informuje žadatele o výši přidělených bodů společně se sdělením, zda je jeho Žádost o dotaci vybrána či nevybrána, a to do 5 pracovních dnů od schválení výběru projektů MAS na webu </a:t>
            </a:r>
            <a:r>
              <a:rPr lang="cs-CZ" sz="2000" dirty="0">
                <a:solidFill>
                  <a:srgbClr val="002060"/>
                </a:solidFill>
                <a:hlinkClick r:id="rId2"/>
              </a:rPr>
              <a:t>www.mladoboleslavskyvenkov.cz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10000"/>
              </a:lnSpc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Jednání Výběrové komise MAS je zdokumentováno zápisem a prezenční listinou.</a:t>
            </a:r>
          </a:p>
        </p:txBody>
      </p:sp>
    </p:spTree>
    <p:extLst>
      <p:ext uri="{BB962C8B-B14F-4D97-AF65-F5344CB8AC3E}">
        <p14:creationId xmlns:p14="http://schemas.microsoft.com/office/powerpoint/2010/main" val="53147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G) Doložení příloh k veř. zakázkám</a:t>
            </a:r>
            <a:br>
              <a:rPr lang="cs-CZ" sz="3600" b="1" dirty="0">
                <a:solidFill>
                  <a:srgbClr val="002060"/>
                </a:solidFill>
              </a:rPr>
            </a:br>
            <a:br>
              <a:rPr lang="cs-CZ" sz="3600" b="1" dirty="0">
                <a:solidFill>
                  <a:srgbClr val="002060"/>
                </a:solidFill>
              </a:rPr>
            </a:br>
            <a:endParaRPr lang="cs-CZ" sz="36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994849" cy="4300561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Clr>
                <a:srgbClr val="002060"/>
              </a:buClr>
              <a:buNone/>
            </a:pPr>
            <a:r>
              <a:rPr lang="cs-CZ" sz="2000" b="1" dirty="0">
                <a:solidFill>
                  <a:srgbClr val="002060"/>
                </a:solidFill>
              </a:rPr>
              <a:t>Způsob zadávání zakázek je přesně stanoven</a:t>
            </a: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„Pravidla pro žadatele“ Pravidla Operace 19.2.1. Podpora provádění operací v rámci strategie komunitně vedeného místního rozvoje (verze z 29.3.2018)</a:t>
            </a: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Příručka pro zadávání veřejných zakázek PRV 2014-2010 (verze 4)</a:t>
            </a:r>
          </a:p>
          <a:p>
            <a:pPr marL="0" indent="0">
              <a:spcBef>
                <a:spcPts val="200"/>
              </a:spcBef>
              <a:buClr>
                <a:srgbClr val="002060"/>
              </a:buClr>
              <a:buNone/>
            </a:pPr>
            <a:endParaRPr lang="cs-CZ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23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G) Doložení příloh k veř. zakázkám</a:t>
            </a:r>
            <a:br>
              <a:rPr lang="cs-CZ" sz="3600" b="1" dirty="0">
                <a:solidFill>
                  <a:srgbClr val="002060"/>
                </a:solidFill>
              </a:rPr>
            </a:br>
            <a:br>
              <a:rPr lang="cs-CZ" sz="3600" b="1" dirty="0">
                <a:solidFill>
                  <a:srgbClr val="002060"/>
                </a:solidFill>
              </a:rPr>
            </a:br>
            <a:endParaRPr lang="cs-CZ" sz="36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994849" cy="4300561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Clr>
                <a:srgbClr val="002060"/>
              </a:buClr>
              <a:buNone/>
            </a:pPr>
            <a:r>
              <a:rPr lang="cs-CZ" sz="2000" dirty="0">
                <a:solidFill>
                  <a:srgbClr val="002060"/>
                </a:solidFill>
              </a:rPr>
              <a:t>Žadatel předloží MAS Mladoboleslavský venkov prostřednictvím PF do 63 kalendářních dnů od data registrace žádosti, na RO SZIF stejným způsobem do 70 kalendářních dnů.</a:t>
            </a: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Max. 20.000,- Kč lze přímo objednat (v součtu max. 100.000,- Kč)</a:t>
            </a: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Max. 400.000,- Kč (500.000,- bez DPH není „veřejným zadavatelem“) nelze zadat přímo, nutný cenový marketing, min. 3 nabídky</a:t>
            </a: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Více než 400.000,- Kč / 500.000,- Kč, výběrové řízení dle Příručky pro zadávání veřejných zakázek PRV 2014 – 2020</a:t>
            </a:r>
          </a:p>
        </p:txBody>
      </p:sp>
    </p:spTree>
    <p:extLst>
      <p:ext uri="{BB962C8B-B14F-4D97-AF65-F5344CB8AC3E}">
        <p14:creationId xmlns:p14="http://schemas.microsoft.com/office/powerpoint/2010/main" val="161184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A) Základní informace a pojmy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8800"/>
            <a:ext cx="7850833" cy="4176465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cs-CZ" sz="1800" b="1" dirty="0">
                <a:solidFill>
                  <a:srgbClr val="002060"/>
                </a:solidFill>
              </a:rPr>
              <a:t>PRV - Program rozvoje venkova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cs-CZ" sz="1800" dirty="0">
                <a:solidFill>
                  <a:srgbClr val="002060"/>
                </a:solidFill>
              </a:rPr>
              <a:t>(</a:t>
            </a:r>
            <a:r>
              <a:rPr lang="cs-CZ" sz="1800" dirty="0">
                <a:solidFill>
                  <a:srgbClr val="002060"/>
                </a:solidFill>
                <a:latin typeface="Calibri" pitchFamily="34" charset="0"/>
              </a:rPr>
              <a:t>čerpá prostředky z EAFRD, součástí evropských strukturálních a investičních fondů - ESI)</a:t>
            </a:r>
          </a:p>
          <a:p>
            <a:pPr marL="0" indent="0">
              <a:spcBef>
                <a:spcPts val="200"/>
              </a:spcBef>
              <a:buNone/>
            </a:pPr>
            <a:endParaRPr lang="cs-CZ" sz="1800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cs-CZ" sz="1800" b="1" dirty="0" err="1">
                <a:solidFill>
                  <a:srgbClr val="002060"/>
                </a:solidFill>
                <a:latin typeface="Calibri" pitchFamily="34" charset="0"/>
              </a:rPr>
              <a:t>MZe</a:t>
            </a:r>
            <a:r>
              <a:rPr lang="cs-CZ" sz="1800" b="1" dirty="0">
                <a:solidFill>
                  <a:srgbClr val="002060"/>
                </a:solidFill>
                <a:latin typeface="Calibri" pitchFamily="34" charset="0"/>
              </a:rPr>
              <a:t> - Ministerstvo zemědělství </a:t>
            </a:r>
            <a:r>
              <a:rPr lang="cs-CZ" sz="1800" dirty="0">
                <a:solidFill>
                  <a:srgbClr val="002060"/>
                </a:solidFill>
                <a:latin typeface="Calibri" pitchFamily="34" charset="0"/>
              </a:rPr>
              <a:t>– řídící orgán</a:t>
            </a:r>
          </a:p>
          <a:p>
            <a:pPr marL="0" indent="0">
              <a:spcBef>
                <a:spcPts val="200"/>
              </a:spcBef>
              <a:buNone/>
            </a:pPr>
            <a:endParaRPr lang="cs-CZ" sz="1800" b="1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cs-CZ" sz="1800" b="1" dirty="0">
                <a:solidFill>
                  <a:srgbClr val="002060"/>
                </a:solidFill>
                <a:latin typeface="Calibri" pitchFamily="34" charset="0"/>
              </a:rPr>
              <a:t>SZIF - Státní zemědělský intervenční fond </a:t>
            </a:r>
            <a:r>
              <a:rPr lang="cs-CZ" sz="1800" dirty="0">
                <a:solidFill>
                  <a:srgbClr val="002060"/>
                </a:solidFill>
                <a:latin typeface="Calibri" pitchFamily="34" charset="0"/>
              </a:rPr>
              <a:t>– zprostředkující orgán</a:t>
            </a:r>
          </a:p>
          <a:p>
            <a:pPr marL="0" indent="0">
              <a:spcBef>
                <a:spcPts val="200"/>
              </a:spcBef>
              <a:buNone/>
            </a:pPr>
            <a:endParaRPr lang="cs-CZ" sz="1800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cs-CZ" sz="1800" b="1" dirty="0">
                <a:solidFill>
                  <a:srgbClr val="002060"/>
                </a:solidFill>
                <a:latin typeface="Calibri" pitchFamily="34" charset="0"/>
              </a:rPr>
              <a:t>Portál farmáře </a:t>
            </a:r>
            <a:r>
              <a:rPr lang="cs-CZ" sz="1800" dirty="0">
                <a:solidFill>
                  <a:srgbClr val="002060"/>
                </a:solidFill>
                <a:latin typeface="Calibri" pitchFamily="34" charset="0"/>
              </a:rPr>
              <a:t>– aplikace pro kompletní administraci žádosti</a:t>
            </a:r>
          </a:p>
          <a:p>
            <a:pPr marL="0" indent="0">
              <a:spcBef>
                <a:spcPts val="200"/>
              </a:spcBef>
              <a:buNone/>
            </a:pPr>
            <a:endParaRPr lang="cs-CZ" sz="1800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cs-CZ" sz="1800" b="1" dirty="0">
                <a:solidFill>
                  <a:srgbClr val="002060"/>
                </a:solidFill>
                <a:latin typeface="Calibri" pitchFamily="34" charset="0"/>
              </a:rPr>
              <a:t>MAS Mladoboleslavský venkov – Mladoboleslavský venkov z. </a:t>
            </a:r>
            <a:r>
              <a:rPr lang="cs-CZ" sz="1800" b="1" dirty="0" err="1">
                <a:solidFill>
                  <a:srgbClr val="002060"/>
                </a:solidFill>
                <a:latin typeface="Calibri" pitchFamily="34" charset="0"/>
              </a:rPr>
              <a:t>ú.</a:t>
            </a:r>
            <a:r>
              <a:rPr lang="cs-CZ" sz="18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cs-CZ" sz="1800" dirty="0">
                <a:solidFill>
                  <a:srgbClr val="002060"/>
                </a:solidFill>
                <a:latin typeface="Calibri" pitchFamily="34" charset="0"/>
              </a:rPr>
              <a:t>– zprostředkující subjekt pro žadatele o dotaci pro subjekty v území Mladoboleslavského venkova</a:t>
            </a:r>
            <a:endParaRPr lang="cs-CZ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45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H) Administrativní kontrola RO SZIF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00808"/>
            <a:ext cx="7994849" cy="4176464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U projektů vybraných MAS Mladoboleslavský venkov k podpoře dojde následně k administrativní kontrole ze strany RO SZIF.</a:t>
            </a:r>
          </a:p>
          <a:p>
            <a:pPr marL="0" indent="0">
              <a:spcBef>
                <a:spcPts val="200"/>
              </a:spcBef>
              <a:buClr>
                <a:srgbClr val="002060"/>
              </a:buClr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V případě výzvy ze strany SZIF (opět prostřednictvím Portálu farmáře) na doplnění či opravy zaregistrované žádosti bude MAS Mladoboleslavský venkov součinná s žadatelem při zajištění doplnění a kontroly.</a:t>
            </a:r>
          </a:p>
        </p:txBody>
      </p:sp>
    </p:spTree>
    <p:extLst>
      <p:ext uri="{BB962C8B-B14F-4D97-AF65-F5344CB8AC3E}">
        <p14:creationId xmlns:p14="http://schemas.microsoft.com/office/powerpoint/2010/main" val="1848435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I) Provádění změn v projektech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76711"/>
            <a:ext cx="7994849" cy="4300561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Jakékoliv změny je žadatel povinen hlásit přes Portál farmáře prostřednictvím formuláře Hlášení o změnách a to v období od podpisu Dohody po dobu lhůty vázanosti projektu.</a:t>
            </a: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MAS Mladoboleslavský venkov postupuje dle „Pravidel pro žadatele“ - </a:t>
            </a:r>
            <a:r>
              <a:rPr lang="cs-CZ" sz="2000" i="1" dirty="0">
                <a:solidFill>
                  <a:srgbClr val="002060"/>
                </a:solidFill>
              </a:rPr>
              <a:t>Pravidla Operace 19.2.1. Podpora provádění operací v rámci strategie komunitně vedeného místního rozvoje (verze z 28.03.2018) nebo dle Pravidel, kterými se stanovují podmínky pro místní akční skupiny, jejichž strategie budou schváleny v rámci Programu rozvoje venkova na období 2014 – 2020 (dále jen Pravidla MAS).</a:t>
            </a: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Jakékoliv změny v žádosti o dotaci verifikuje MAS Mladoboleslavský venkov v rámci Portálu farmáře elektronickým podpisem.</a:t>
            </a:r>
          </a:p>
        </p:txBody>
      </p:sp>
    </p:spTree>
    <p:extLst>
      <p:ext uri="{BB962C8B-B14F-4D97-AF65-F5344CB8AC3E}">
        <p14:creationId xmlns:p14="http://schemas.microsoft.com/office/powerpoint/2010/main" val="13896799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1296144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J) </a:t>
            </a:r>
            <a:r>
              <a:rPr lang="cs-CZ" sz="4000" b="1" dirty="0">
                <a:solidFill>
                  <a:srgbClr val="002060"/>
                </a:solidFill>
              </a:rPr>
              <a:t>Schválení žádosti a podpis        	Dohody o poskytnutí dotace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276872"/>
            <a:ext cx="7994849" cy="360040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Schválení žádostí, u kterých nebyla ukončena administrace, probíhá průběžně na SZIF.</a:t>
            </a: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Žadatel je informován o schválení/neschválení prostřednictvím Portálu farmáře.</a:t>
            </a: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V případě, že je projekt schválen, je žadatel vyzván k podpisu Dohody o poskytnutí dotace a je povinen se ve stanovené lhůtě dostavit k podpisu na RO SZIF.</a:t>
            </a:r>
          </a:p>
        </p:txBody>
      </p:sp>
    </p:spTree>
    <p:extLst>
      <p:ext uri="{BB962C8B-B14F-4D97-AF65-F5344CB8AC3E}">
        <p14:creationId xmlns:p14="http://schemas.microsoft.com/office/powerpoint/2010/main" val="367052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K) Realizace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7994849" cy="4104456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Po podpisu Dohody o poskytnutí dotace žadatel realizuje projekt dle stanovených podmínek.</a:t>
            </a:r>
          </a:p>
        </p:txBody>
      </p:sp>
    </p:spTree>
    <p:extLst>
      <p:ext uri="{BB962C8B-B14F-4D97-AF65-F5344CB8AC3E}">
        <p14:creationId xmlns:p14="http://schemas.microsoft.com/office/powerpoint/2010/main" val="35786552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L) Žádost o platbu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28799"/>
            <a:ext cx="7994849" cy="4248473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Samotná dotace se poskytuje na základě Žádosti o platbu a předložení příslušné dokumentace.</a:t>
            </a: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Žádost o platbu si žadatel vygeneruje prostřednictvím Portálu farmáře.</a:t>
            </a: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MAS Mladoboleslavský venkov provede kontrolu Žádosti o platbu a případně vyzve žadatele k doplnění do 7 kalendářních dnů a opravě ve lhůtě do 5 kalendářních dnů.</a:t>
            </a: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Pokud žadatel s výzvou k doplnění nesouhlasí, postupuje se dle „Pravidel pro žadatele“ ve lhůtách zde uvedených.</a:t>
            </a: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Odeslání Žádosti o platbu zajistí opět žadatel prostřednictvím Portálu farmáře.</a:t>
            </a: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V rámci kontroly SZIF bude žadateli případně zaslán „</a:t>
            </a:r>
            <a:r>
              <a:rPr lang="cs-CZ" sz="2000" dirty="0" err="1">
                <a:solidFill>
                  <a:srgbClr val="002060"/>
                </a:solidFill>
              </a:rPr>
              <a:t>Chybník</a:t>
            </a:r>
            <a:r>
              <a:rPr lang="cs-CZ" sz="2000" dirty="0">
                <a:solidFill>
                  <a:srgbClr val="002060"/>
                </a:solidFill>
              </a:rPr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2669278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M) Udržitelnost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7994849" cy="4104456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Doba udržitelnosti, vázanosti projektu je 5 let od data připsání dotace na účet žadatele.</a:t>
            </a:r>
          </a:p>
          <a:p>
            <a:pPr marL="0" indent="0">
              <a:spcBef>
                <a:spcPts val="200"/>
              </a:spcBef>
              <a:buClr>
                <a:srgbClr val="002060"/>
              </a:buClr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Doba udržitelnosti, vázanosti vytvořeného pracovního místa/míst je 3 roky ( malé a střední podniky ) a 5 roků  ( velký podnik ) od data připsání dotace na účet žadatele.</a:t>
            </a:r>
          </a:p>
        </p:txBody>
      </p:sp>
    </p:spTree>
    <p:extLst>
      <p:ext uri="{BB962C8B-B14F-4D97-AF65-F5344CB8AC3E}">
        <p14:creationId xmlns:p14="http://schemas.microsoft.com/office/powerpoint/2010/main" val="2833539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N) Kontrola dodržování podmínek PRV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00808"/>
            <a:ext cx="7994849" cy="4176464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buClr>
                <a:srgbClr val="002060"/>
              </a:buClr>
            </a:pPr>
            <a:r>
              <a:rPr lang="cs-CZ" sz="2000" dirty="0">
                <a:solidFill>
                  <a:srgbClr val="002060"/>
                </a:solidFill>
              </a:rPr>
              <a:t>Žadatel/příjemce dotace je povinen umožnit vstup kontrolou pověřeným osobám k ověření plnění podmínek Pravidel případně Dohody o poskytnutí dotace po dobu 10 let od proplacení dotace.</a:t>
            </a:r>
          </a:p>
        </p:txBody>
      </p:sp>
    </p:spTree>
    <p:extLst>
      <p:ext uri="{BB962C8B-B14F-4D97-AF65-F5344CB8AC3E}">
        <p14:creationId xmlns:p14="http://schemas.microsoft.com/office/powerpoint/2010/main" val="3217216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nadpis 2"/>
          <p:cNvSpPr txBox="1">
            <a:spLocks/>
          </p:cNvSpPr>
          <p:nvPr/>
        </p:nvSpPr>
        <p:spPr>
          <a:xfrm>
            <a:off x="395536" y="2492896"/>
            <a:ext cx="8352928" cy="1656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914400" marR="0" lvl="0" indent="-914400" algn="ctr" defTabSz="9144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4800" b="1" dirty="0">
                <a:solidFill>
                  <a:srgbClr val="002060"/>
                </a:solidFill>
              </a:rPr>
              <a:t>4. Portál farmáře</a:t>
            </a:r>
          </a:p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4800" b="1" dirty="0">
                <a:solidFill>
                  <a:srgbClr val="002060"/>
                </a:solidFill>
              </a:rPr>
              <a:t>Žádost o dotaci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nadpis 2"/>
          <p:cNvSpPr txBox="1">
            <a:spLocks/>
          </p:cNvSpPr>
          <p:nvPr/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>
              <a:spcBef>
                <a:spcPct val="20000"/>
              </a:spcBef>
            </a:pPr>
            <a:endParaRPr lang="cs-CZ" sz="20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ovací čára 8"/>
          <p:cNvCxnSpPr>
            <a:cxnSpLocks/>
          </p:cNvCxnSpPr>
          <p:nvPr/>
        </p:nvCxnSpPr>
        <p:spPr>
          <a:xfrm flipH="1">
            <a:off x="539552" y="971885"/>
            <a:ext cx="432048" cy="88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000" y="828000"/>
            <a:ext cx="6742251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nadpis 2"/>
          <p:cNvSpPr txBox="1">
            <a:spLocks/>
          </p:cNvSpPr>
          <p:nvPr/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>
              <a:spcBef>
                <a:spcPct val="20000"/>
              </a:spcBef>
            </a:pPr>
            <a:endParaRPr lang="cs-CZ" sz="20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ovací čára 8"/>
          <p:cNvCxnSpPr>
            <a:cxnSpLocks/>
          </p:cNvCxnSpPr>
          <p:nvPr/>
        </p:nvCxnSpPr>
        <p:spPr>
          <a:xfrm flipH="1">
            <a:off x="539552" y="971885"/>
            <a:ext cx="432048" cy="88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000" y="828000"/>
            <a:ext cx="6694097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B) Základní dokumenty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850833" cy="4104457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cs-CZ" sz="1800" b="1" dirty="0">
                <a:solidFill>
                  <a:srgbClr val="002060"/>
                </a:solidFill>
              </a:rPr>
              <a:t>Základní dokumenty, podle kterých je třeba se řídit:</a:t>
            </a:r>
          </a:p>
          <a:p>
            <a:pPr marL="457200" indent="-457200">
              <a:spcBef>
                <a:spcPts val="200"/>
              </a:spcBef>
              <a:buClr>
                <a:srgbClr val="002060"/>
              </a:buClr>
              <a:buAutoNum type="arabicParenR"/>
            </a:pPr>
            <a:r>
              <a:rPr 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</a:t>
            </a:r>
            <a:r>
              <a:rPr 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komunitně vedeného místního rozvoje pro území Mladoboleslavského venkova pro období 2014 – 2020 - “Mladoboleslavsko – nejen kolébka automobilů“</a:t>
            </a:r>
          </a:p>
          <a:p>
            <a:pPr marL="457200" indent="-457200">
              <a:spcBef>
                <a:spcPts val="200"/>
              </a:spcBef>
              <a:buClr>
                <a:srgbClr val="002060"/>
              </a:buClr>
              <a:buAutoNum type="arabicParenR"/>
            </a:pPr>
            <a:r>
              <a:rPr 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„Pravidla pro žadatele“ </a:t>
            </a:r>
            <a:r>
              <a:rPr 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Pravidla Operace 19.2.1. Podpora provádění operací v rámci strategie komunitně vedeného místního rozvoje - obecné podmínky, společné podmínky, specifické podmínky, seznam příloh</a:t>
            </a:r>
            <a:br>
              <a:rPr 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(verze z 29.3.2018)</a:t>
            </a:r>
          </a:p>
          <a:p>
            <a:pPr marL="457200" indent="-457200">
              <a:spcBef>
                <a:spcPts val="200"/>
              </a:spcBef>
              <a:buClr>
                <a:srgbClr val="002060"/>
              </a:buClr>
              <a:buFontTx/>
              <a:buAutoNum type="arabicParenR"/>
            </a:pPr>
            <a:r>
              <a:rPr lang="cs-CZ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Příručka pro zadávání veřejných zakázek </a:t>
            </a:r>
            <a:r>
              <a:rPr lang="cs-CZ" sz="1800" dirty="0">
                <a:solidFill>
                  <a:srgbClr val="002060"/>
                </a:solidFill>
                <a:latin typeface="Calibri" panose="020F0502020204030204" pitchFamily="34" charset="0"/>
              </a:rPr>
              <a:t>PRV 2014 - 2020 (verze 4)</a:t>
            </a:r>
            <a:endParaRPr lang="cs-CZ" sz="1800" dirty="0">
              <a:solidFill>
                <a:srgbClr val="002060"/>
              </a:solidFill>
            </a:endParaRPr>
          </a:p>
          <a:p>
            <a:pPr marL="457200" indent="-457200">
              <a:spcBef>
                <a:spcPts val="200"/>
              </a:spcBef>
              <a:buClr>
                <a:srgbClr val="002060"/>
              </a:buClr>
              <a:buAutoNum type="arabicParenR"/>
            </a:pPr>
            <a:r>
              <a:rPr 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Pravidla publicity</a:t>
            </a:r>
            <a:endParaRPr lang="cs-CZ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8097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nadpis 2"/>
          <p:cNvSpPr txBox="1">
            <a:spLocks/>
          </p:cNvSpPr>
          <p:nvPr/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>
              <a:spcBef>
                <a:spcPct val="20000"/>
              </a:spcBef>
            </a:pPr>
            <a:endParaRPr lang="cs-CZ" sz="20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ovací čára 8"/>
          <p:cNvCxnSpPr>
            <a:cxnSpLocks/>
          </p:cNvCxnSpPr>
          <p:nvPr/>
        </p:nvCxnSpPr>
        <p:spPr>
          <a:xfrm flipH="1">
            <a:off x="539552" y="971885"/>
            <a:ext cx="432048" cy="88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000" y="828000"/>
            <a:ext cx="6719999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nadpis 2"/>
          <p:cNvSpPr txBox="1">
            <a:spLocks/>
          </p:cNvSpPr>
          <p:nvPr/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>
              <a:spcBef>
                <a:spcPct val="20000"/>
              </a:spcBef>
            </a:pPr>
            <a:endParaRPr lang="cs-CZ" sz="20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ovací čára 8"/>
          <p:cNvCxnSpPr>
            <a:cxnSpLocks/>
          </p:cNvCxnSpPr>
          <p:nvPr/>
        </p:nvCxnSpPr>
        <p:spPr>
          <a:xfrm flipH="1">
            <a:off x="539552" y="971885"/>
            <a:ext cx="432048" cy="88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000" y="828000"/>
            <a:ext cx="6708875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nadpis 2"/>
          <p:cNvSpPr txBox="1">
            <a:spLocks/>
          </p:cNvSpPr>
          <p:nvPr/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>
              <a:spcBef>
                <a:spcPct val="20000"/>
              </a:spcBef>
            </a:pPr>
            <a:endParaRPr lang="cs-CZ" sz="20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ovací čára 8"/>
          <p:cNvCxnSpPr>
            <a:cxnSpLocks/>
          </p:cNvCxnSpPr>
          <p:nvPr/>
        </p:nvCxnSpPr>
        <p:spPr>
          <a:xfrm flipH="1">
            <a:off x="539552" y="971885"/>
            <a:ext cx="432048" cy="88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000" y="828000"/>
            <a:ext cx="6697749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nadpis 2"/>
          <p:cNvSpPr txBox="1">
            <a:spLocks/>
          </p:cNvSpPr>
          <p:nvPr/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>
              <a:spcBef>
                <a:spcPct val="20000"/>
              </a:spcBef>
            </a:pPr>
            <a:endParaRPr lang="cs-CZ" sz="20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ovací čára 8"/>
          <p:cNvCxnSpPr>
            <a:cxnSpLocks/>
          </p:cNvCxnSpPr>
          <p:nvPr/>
        </p:nvCxnSpPr>
        <p:spPr>
          <a:xfrm flipH="1">
            <a:off x="539552" y="971885"/>
            <a:ext cx="432048" cy="88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000" y="828000"/>
            <a:ext cx="6716274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nadpis 2"/>
          <p:cNvSpPr txBox="1">
            <a:spLocks/>
          </p:cNvSpPr>
          <p:nvPr/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>
              <a:spcBef>
                <a:spcPct val="20000"/>
              </a:spcBef>
            </a:pPr>
            <a:endParaRPr lang="cs-CZ" sz="20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ovací čára 8"/>
          <p:cNvCxnSpPr>
            <a:cxnSpLocks/>
          </p:cNvCxnSpPr>
          <p:nvPr/>
        </p:nvCxnSpPr>
        <p:spPr>
          <a:xfrm flipH="1">
            <a:off x="539552" y="971885"/>
            <a:ext cx="432048" cy="88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000" y="828000"/>
            <a:ext cx="6712567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nadpis 2"/>
          <p:cNvSpPr txBox="1">
            <a:spLocks/>
          </p:cNvSpPr>
          <p:nvPr/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>
              <a:spcBef>
                <a:spcPct val="20000"/>
              </a:spcBef>
            </a:pPr>
            <a:endParaRPr lang="cs-CZ" sz="20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ovací čára 8"/>
          <p:cNvCxnSpPr>
            <a:cxnSpLocks/>
          </p:cNvCxnSpPr>
          <p:nvPr/>
        </p:nvCxnSpPr>
        <p:spPr>
          <a:xfrm flipH="1">
            <a:off x="539552" y="971885"/>
            <a:ext cx="432048" cy="88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000" y="828000"/>
            <a:ext cx="6723719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nadpis 2"/>
          <p:cNvSpPr txBox="1">
            <a:spLocks/>
          </p:cNvSpPr>
          <p:nvPr/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>
              <a:spcBef>
                <a:spcPct val="20000"/>
              </a:spcBef>
            </a:pPr>
            <a:endParaRPr lang="cs-CZ" sz="20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ovací čára 8"/>
          <p:cNvCxnSpPr>
            <a:cxnSpLocks/>
          </p:cNvCxnSpPr>
          <p:nvPr/>
        </p:nvCxnSpPr>
        <p:spPr>
          <a:xfrm flipH="1">
            <a:off x="539552" y="971885"/>
            <a:ext cx="432048" cy="88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000" y="828000"/>
            <a:ext cx="6712567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nadpis 2"/>
          <p:cNvSpPr txBox="1">
            <a:spLocks/>
          </p:cNvSpPr>
          <p:nvPr/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>
              <a:spcBef>
                <a:spcPct val="20000"/>
              </a:spcBef>
            </a:pPr>
            <a:endParaRPr lang="cs-CZ" sz="20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ovací čára 8"/>
          <p:cNvCxnSpPr>
            <a:cxnSpLocks/>
          </p:cNvCxnSpPr>
          <p:nvPr/>
        </p:nvCxnSpPr>
        <p:spPr>
          <a:xfrm flipH="1">
            <a:off x="539552" y="971885"/>
            <a:ext cx="432048" cy="88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000" y="828000"/>
            <a:ext cx="6727449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nadpis 2"/>
          <p:cNvSpPr txBox="1">
            <a:spLocks/>
          </p:cNvSpPr>
          <p:nvPr/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>
              <a:spcBef>
                <a:spcPct val="20000"/>
              </a:spcBef>
            </a:pPr>
            <a:endParaRPr lang="cs-CZ" sz="20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ovací čára 8"/>
          <p:cNvCxnSpPr>
            <a:cxnSpLocks/>
          </p:cNvCxnSpPr>
          <p:nvPr/>
        </p:nvCxnSpPr>
        <p:spPr>
          <a:xfrm flipH="1">
            <a:off x="539552" y="971885"/>
            <a:ext cx="432048" cy="88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000" y="828000"/>
            <a:ext cx="6716273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nadpis 2"/>
          <p:cNvSpPr txBox="1">
            <a:spLocks/>
          </p:cNvSpPr>
          <p:nvPr/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>
              <a:spcBef>
                <a:spcPct val="20000"/>
              </a:spcBef>
            </a:pPr>
            <a:endParaRPr lang="cs-CZ" sz="20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ovací čára 8"/>
          <p:cNvCxnSpPr>
            <a:cxnSpLocks/>
          </p:cNvCxnSpPr>
          <p:nvPr/>
        </p:nvCxnSpPr>
        <p:spPr>
          <a:xfrm flipH="1">
            <a:off x="539552" y="971885"/>
            <a:ext cx="432048" cy="88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000" y="828000"/>
            <a:ext cx="6716272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C) Základní podmínky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8800"/>
            <a:ext cx="7850833" cy="4176465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00"/>
              </a:spcBef>
              <a:buClr>
                <a:srgbClr val="002060"/>
              </a:buClr>
              <a:buFont typeface="+mj-lt"/>
              <a:buAutoNum type="arabicParenR"/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Žadatel si zabezpečí nejprve financování z vlastních zdrojů, dotace je mu proplacena až následně – ex post.</a:t>
            </a:r>
          </a:p>
          <a:p>
            <a:pPr marL="457200" indent="-457200">
              <a:spcBef>
                <a:spcPts val="200"/>
              </a:spcBef>
              <a:buClr>
                <a:srgbClr val="002060"/>
              </a:buClr>
              <a:buFont typeface="+mj-lt"/>
              <a:buAutoNum type="arabicParenR"/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Žadatel splňuje podmínky definice žadatele o dotaci.</a:t>
            </a:r>
          </a:p>
          <a:p>
            <a:pPr marL="457200" indent="-457200">
              <a:spcBef>
                <a:spcPts val="200"/>
              </a:spcBef>
              <a:buClr>
                <a:srgbClr val="002060"/>
              </a:buClr>
              <a:buFont typeface="+mj-lt"/>
              <a:buAutoNum type="arabicParenR"/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Dohoda (smlouva) o poskytnutí dotace je podepsána mezi žadatelem a SZIF (RO SZIF).</a:t>
            </a:r>
          </a:p>
          <a:p>
            <a:pPr marL="457200" indent="-457200">
              <a:spcBef>
                <a:spcPts val="200"/>
              </a:spcBef>
              <a:buClr>
                <a:srgbClr val="002060"/>
              </a:buClr>
              <a:buFont typeface="+mj-lt"/>
              <a:buAutoNum type="arabicParenR"/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Doba realizace projektu je max. 24 měsíců od podpisu Dohody.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arenR"/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Lhůta vázanosti (udržitelnosti) projektu je 5 let od data převedení dotace na účet příjemce.</a:t>
            </a:r>
          </a:p>
          <a:p>
            <a:pPr marL="0" indent="0">
              <a:spcBef>
                <a:spcPts val="200"/>
              </a:spcBef>
              <a:buClr>
                <a:srgbClr val="002060"/>
              </a:buClr>
              <a:buNone/>
            </a:pPr>
            <a:endParaRPr lang="cs-CZ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31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nadpis 2"/>
          <p:cNvSpPr txBox="1">
            <a:spLocks/>
          </p:cNvSpPr>
          <p:nvPr/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>
              <a:spcBef>
                <a:spcPct val="20000"/>
              </a:spcBef>
            </a:pPr>
            <a:endParaRPr lang="cs-CZ" sz="20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ovací čára 8"/>
          <p:cNvCxnSpPr>
            <a:cxnSpLocks/>
          </p:cNvCxnSpPr>
          <p:nvPr/>
        </p:nvCxnSpPr>
        <p:spPr>
          <a:xfrm flipH="1">
            <a:off x="539552" y="971885"/>
            <a:ext cx="432048" cy="88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000" y="828000"/>
            <a:ext cx="6727449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nadpis 2"/>
          <p:cNvSpPr txBox="1">
            <a:spLocks/>
          </p:cNvSpPr>
          <p:nvPr/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>
              <a:spcBef>
                <a:spcPct val="20000"/>
              </a:spcBef>
            </a:pPr>
            <a:endParaRPr lang="cs-CZ" sz="20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Přímá spojovací čára 8"/>
          <p:cNvCxnSpPr>
            <a:cxnSpLocks/>
          </p:cNvCxnSpPr>
          <p:nvPr/>
        </p:nvCxnSpPr>
        <p:spPr>
          <a:xfrm flipH="1">
            <a:off x="539552" y="971885"/>
            <a:ext cx="432048" cy="88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000" y="828000"/>
            <a:ext cx="6708878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E1D23F0-73E8-44E8-8C46-94516F37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416" y="1484784"/>
            <a:ext cx="6591985" cy="936104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Děkuji za pozornost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D527685-5742-421C-87CA-8357B35E1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2416" y="2564904"/>
            <a:ext cx="6591985" cy="3240360"/>
          </a:xfrm>
        </p:spPr>
        <p:txBody>
          <a:bodyPr>
            <a:normAutofit/>
          </a:bodyPr>
          <a:lstStyle/>
          <a:p>
            <a:pPr algn="ctr"/>
            <a:r>
              <a:rPr lang="cs-CZ" u="sng" dirty="0">
                <a:solidFill>
                  <a:srgbClr val="002060"/>
                </a:solidFill>
              </a:rPr>
              <a:t>Kontakty:</a:t>
            </a:r>
            <a:r>
              <a:rPr lang="cs-CZ" dirty="0">
                <a:solidFill>
                  <a:srgbClr val="002060"/>
                </a:solidFill>
              </a:rPr>
              <a:t> </a:t>
            </a:r>
          </a:p>
          <a:p>
            <a:r>
              <a:rPr lang="cs-CZ" dirty="0">
                <a:solidFill>
                  <a:srgbClr val="002060"/>
                </a:solidFill>
              </a:rPr>
              <a:t>obecný kontakt</a:t>
            </a:r>
          </a:p>
          <a:p>
            <a:r>
              <a:rPr lang="cs-CZ" dirty="0">
                <a:solidFill>
                  <a:srgbClr val="002060"/>
                </a:solidFill>
              </a:rPr>
              <a:t>	e-mail 	</a:t>
            </a:r>
            <a:r>
              <a:rPr lang="cs-CZ" dirty="0">
                <a:solidFill>
                  <a:srgbClr val="002060"/>
                </a:solidFill>
                <a:hlinkClick r:id="rId2"/>
              </a:rPr>
              <a:t>prv@mladoboleslavskyvenkov.cz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	tel. 		315558699</a:t>
            </a:r>
          </a:p>
          <a:p>
            <a:r>
              <a:rPr lang="cs-CZ" dirty="0">
                <a:solidFill>
                  <a:srgbClr val="002060"/>
                </a:solidFill>
              </a:rPr>
              <a:t>Ing. Monika Dolejšová – projektová manažerka </a:t>
            </a:r>
            <a:r>
              <a:rPr lang="cs-CZ" dirty="0" err="1">
                <a:solidFill>
                  <a:srgbClr val="002060"/>
                </a:solidFill>
              </a:rPr>
              <a:t>PRV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	mobil 	774627770</a:t>
            </a:r>
          </a:p>
          <a:p>
            <a:r>
              <a:rPr lang="cs-CZ" dirty="0">
                <a:solidFill>
                  <a:srgbClr val="002060"/>
                </a:solidFill>
              </a:rPr>
              <a:t>Mgr. Jindřich Hlavatý, PhD. – ředitel</a:t>
            </a:r>
          </a:p>
          <a:p>
            <a:r>
              <a:rPr lang="cs-CZ" dirty="0">
                <a:solidFill>
                  <a:srgbClr val="002060"/>
                </a:solidFill>
              </a:rPr>
              <a:t>	mobil	777799876	</a:t>
            </a:r>
          </a:p>
        </p:txBody>
      </p:sp>
    </p:spTree>
    <p:extLst>
      <p:ext uri="{BB962C8B-B14F-4D97-AF65-F5344CB8AC3E}">
        <p14:creationId xmlns:p14="http://schemas.microsoft.com/office/powerpoint/2010/main" val="294079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C) Základní podmínky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8800"/>
            <a:ext cx="7850833" cy="4176465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00"/>
              </a:spcBef>
              <a:buClr>
                <a:srgbClr val="002060"/>
              </a:buClr>
              <a:buFont typeface="+mj-lt"/>
              <a:buAutoNum type="arabicParenR" startAt="6"/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Závazek počtu nově vytvořených pracovních míst je 3 roky ( malé a střední podniky ) a 5 roků  ( velký podnik ) od převedení dotace na účet příjemce.</a:t>
            </a:r>
          </a:p>
          <a:p>
            <a:pPr marL="457200" indent="-457200">
              <a:spcBef>
                <a:spcPts val="200"/>
              </a:spcBef>
              <a:buClr>
                <a:srgbClr val="002060"/>
              </a:buClr>
              <a:buFont typeface="+mj-lt"/>
              <a:buAutoNum type="arabicParenR" startAt="6"/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Realizace plateb / výdajů – hotovostně max. 100.000,- Kč.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arenR" startAt="6"/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Způsobilé výdaje nad 1.000.000,- Kč – prokázání finančního zdraví.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arenR" startAt="6"/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Dotace na způsobilé výdaje – viz. Pravidla pro žadatele, případně limity apod.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arenR" startAt="6"/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konkrétní, ucelený soubor aktivit, tvořící samostatný funkční celek.</a:t>
            </a:r>
          </a:p>
        </p:txBody>
      </p:sp>
    </p:spTree>
    <p:extLst>
      <p:ext uri="{BB962C8B-B14F-4D97-AF65-F5344CB8AC3E}">
        <p14:creationId xmlns:p14="http://schemas.microsoft.com/office/powerpoint/2010/main" val="164677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C) Základní podmínky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8800"/>
            <a:ext cx="7850833" cy="4176465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00"/>
              </a:spcBef>
              <a:buClr>
                <a:srgbClr val="002060"/>
              </a:buClr>
              <a:buFont typeface="+mj-lt"/>
              <a:buAutoNum type="arabicParenR" startAt="11"/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Získání minimálního počtu bodů dle preferenčních kritérií ve </a:t>
            </a:r>
            <a:r>
              <a:rPr lang="cs-CZ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Fichi</a:t>
            </a: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spcBef>
                <a:spcPts val="200"/>
              </a:spcBef>
              <a:buClr>
                <a:srgbClr val="002060"/>
              </a:buClr>
              <a:buAutoNum type="arabicParenR" startAt="11"/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Výběrová řízení na služby, dodávky, stavební práce v ceně bez DPH</a:t>
            </a:r>
          </a:p>
          <a:p>
            <a:pPr marL="834321" lvl="1" indent="-457200">
              <a:spcBef>
                <a:spcPts val="200"/>
              </a:spcBef>
              <a:buClr>
                <a:srgbClr val="002060"/>
              </a:buClr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max. 20.000,- Kč lze přímo objednat (v součtu max. 100.000,- Kč)</a:t>
            </a:r>
          </a:p>
        </p:txBody>
      </p:sp>
    </p:spTree>
    <p:extLst>
      <p:ext uri="{BB962C8B-B14F-4D97-AF65-F5344CB8AC3E}">
        <p14:creationId xmlns:p14="http://schemas.microsoft.com/office/powerpoint/2010/main" val="2042311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136E5-0EF6-6A4E-88FA-B55C14FF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850833" cy="72008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2060"/>
                </a:solidFill>
              </a:rPr>
              <a:t>C) Základní podmínky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3D7398-CBA4-6842-B52B-C44305A7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28800"/>
            <a:ext cx="7850833" cy="4176465"/>
          </a:xfrm>
        </p:spPr>
        <p:txBody>
          <a:bodyPr>
            <a:normAutofit/>
          </a:bodyPr>
          <a:lstStyle/>
          <a:p>
            <a:pPr marL="834321" lvl="1" indent="-457200">
              <a:spcBef>
                <a:spcPts val="200"/>
              </a:spcBef>
              <a:buClr>
                <a:srgbClr val="002060"/>
              </a:buClr>
            </a:pPr>
            <a:r>
              <a:rPr lang="cs-CZ"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400.000,- Kč (500.000,- bez DPH není „veřejným zadavatelem“) nelze zadat přímo, nutný cenový marketing, min. 3 nabídky</a:t>
            </a:r>
          </a:p>
          <a:p>
            <a:pPr marL="834321" lvl="1" indent="-457200">
              <a:spcBef>
                <a:spcPts val="200"/>
              </a:spcBef>
              <a:buClr>
                <a:srgbClr val="002060"/>
              </a:buClr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než 400.000,- Kč / 500.000,- Kč, výběrové řízení dle Příručky pro zadávání veřejných zakázek.</a:t>
            </a:r>
          </a:p>
          <a:p>
            <a:pPr marL="457200" indent="-457200">
              <a:spcBef>
                <a:spcPts val="200"/>
              </a:spcBef>
              <a:buClr>
                <a:srgbClr val="002060"/>
              </a:buClr>
              <a:buAutoNum type="arabicParenR" startAt="8"/>
            </a:pPr>
            <a:endParaRPr lang="cs-CZ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4460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MAS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PR" id="{AFD904A7-62F9-419F-BF8A-8D290E523BDF}" vid="{80594A5E-36D3-4213-89EB-F24BE5550C3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GDPR</Template>
  <TotalTime>2366</TotalTime>
  <Words>2221</Words>
  <Application>Microsoft Office PowerPoint</Application>
  <PresentationFormat>Předvádění na obrazovce (4:3)</PresentationFormat>
  <Paragraphs>291</Paragraphs>
  <Slides>62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7" baseType="lpstr">
      <vt:lpstr>Arial</vt:lpstr>
      <vt:lpstr>Calibri</vt:lpstr>
      <vt:lpstr>Century Gothic</vt:lpstr>
      <vt:lpstr>Wingdings 3</vt:lpstr>
      <vt:lpstr>Prezentace MAS</vt:lpstr>
      <vt:lpstr>Prezentace aplikace PowerPoint</vt:lpstr>
      <vt:lpstr>Prezentace aplikace PowerPoint</vt:lpstr>
      <vt:lpstr>Prezentace aplikace PowerPoint</vt:lpstr>
      <vt:lpstr>A) Základní informace a pojmy</vt:lpstr>
      <vt:lpstr>B) Základní dokumenty</vt:lpstr>
      <vt:lpstr>C) Základní podmínky</vt:lpstr>
      <vt:lpstr>C) Základní podmínky</vt:lpstr>
      <vt:lpstr>C) Základní podmínky</vt:lpstr>
      <vt:lpstr>C) Základní podmínky</vt:lpstr>
      <vt:lpstr>Prezentace aplikace PowerPoint</vt:lpstr>
      <vt:lpstr>A) Výzva</vt:lpstr>
      <vt:lpstr>B) Fiche</vt:lpstr>
      <vt:lpstr>B) Fiche č. 3</vt:lpstr>
      <vt:lpstr>B) Fiche č. 3</vt:lpstr>
      <vt:lpstr>B) Fiche č. 3</vt:lpstr>
      <vt:lpstr>B) Fiche č. 3</vt:lpstr>
      <vt:lpstr>B) Fiche č. 3</vt:lpstr>
      <vt:lpstr>B) Fiche č. 4</vt:lpstr>
      <vt:lpstr>B) Fiche č. 4</vt:lpstr>
      <vt:lpstr>B) Fiche č. 5</vt:lpstr>
      <vt:lpstr>B) Fiche č. 5</vt:lpstr>
      <vt:lpstr>B) Fiche č. 5</vt:lpstr>
      <vt:lpstr>B) Fiche č. 5</vt:lpstr>
      <vt:lpstr>B) Fiche č. 5</vt:lpstr>
      <vt:lpstr>C) Preferenční kritéria</vt:lpstr>
      <vt:lpstr>Prezentace aplikace PowerPoint</vt:lpstr>
      <vt:lpstr>A) Konzultace projektu</vt:lpstr>
      <vt:lpstr>B) Portál farmáře (PF)</vt:lpstr>
      <vt:lpstr>C) Příjem žádostí</vt:lpstr>
      <vt:lpstr>C) Příjem žádostí</vt:lpstr>
      <vt:lpstr>D) Administrativní kontrola, přijatelnost</vt:lpstr>
      <vt:lpstr>D) Administrativní kontrola, přijatelnost</vt:lpstr>
      <vt:lpstr>E) Věcné hodnocení projektů</vt:lpstr>
      <vt:lpstr>E) Věcné hodnocení projektů</vt:lpstr>
      <vt:lpstr>E) Věcné hodnocení projektů</vt:lpstr>
      <vt:lpstr>F) Výběr projektů</vt:lpstr>
      <vt:lpstr>F) Výběr projektů</vt:lpstr>
      <vt:lpstr>G) Doložení příloh k veř. zakázkám  </vt:lpstr>
      <vt:lpstr>G) Doložení příloh k veř. zakázkám  </vt:lpstr>
      <vt:lpstr>H) Administrativní kontrola RO SZIF</vt:lpstr>
      <vt:lpstr>I) Provádění změn v projektech</vt:lpstr>
      <vt:lpstr>J) Schválení žádosti a podpis         Dohody o poskytnutí dotace</vt:lpstr>
      <vt:lpstr>K) Realizace projektu</vt:lpstr>
      <vt:lpstr>L) Žádost o platbu</vt:lpstr>
      <vt:lpstr>M) Udržitelnost projektu</vt:lpstr>
      <vt:lpstr>N) Kontrola dodržování podmínek PRV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Manager/>
  <Company>Mladoboleslavský venkov z.ú.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subject/>
  <dc:creator>Jindřich Hlavatý</dc:creator>
  <cp:keywords/>
  <dc:description/>
  <cp:lastModifiedBy>Jindřich Hlavatý</cp:lastModifiedBy>
  <cp:revision>173</cp:revision>
  <cp:lastPrinted>2019-01-24T09:53:02Z</cp:lastPrinted>
  <dcterms:created xsi:type="dcterms:W3CDTF">2017-10-31T11:52:50Z</dcterms:created>
  <dcterms:modified xsi:type="dcterms:W3CDTF">2019-01-24T09:53:37Z</dcterms:modified>
  <cp:category/>
</cp:coreProperties>
</file>